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slideLayouts/slideLayout58.xml" ContentType="application/vnd.openxmlformats-officedocument.presentationml.slideLayout+xml"/>
  <Override PartName="/ppt/theme/theme7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8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60" r:id="rId1"/>
    <p:sldMasterId id="2147484669" r:id="rId2"/>
    <p:sldMasterId id="2147484681" r:id="rId3"/>
    <p:sldMasterId id="2147484745" r:id="rId4"/>
    <p:sldMasterId id="2147484791" r:id="rId5"/>
    <p:sldMasterId id="2147484887" r:id="rId6"/>
    <p:sldMasterId id="2147484934" r:id="rId7"/>
    <p:sldMasterId id="2147484956" r:id="rId8"/>
    <p:sldMasterId id="2147484982" r:id="rId9"/>
  </p:sldMasterIdLst>
  <p:notesMasterIdLst>
    <p:notesMasterId r:id="rId38"/>
  </p:notesMasterIdLst>
  <p:sldIdLst>
    <p:sldId id="3634" r:id="rId10"/>
    <p:sldId id="3586" r:id="rId11"/>
    <p:sldId id="3677" r:id="rId12"/>
    <p:sldId id="3593" r:id="rId13"/>
    <p:sldId id="2894" r:id="rId14"/>
    <p:sldId id="3639" r:id="rId15"/>
    <p:sldId id="2354" r:id="rId16"/>
    <p:sldId id="3682" r:id="rId17"/>
    <p:sldId id="3687" r:id="rId18"/>
    <p:sldId id="2701" r:id="rId19"/>
    <p:sldId id="3725" r:id="rId20"/>
    <p:sldId id="3688" r:id="rId21"/>
    <p:sldId id="3708" r:id="rId22"/>
    <p:sldId id="3757" r:id="rId23"/>
    <p:sldId id="3660" r:id="rId24"/>
    <p:sldId id="3705" r:id="rId25"/>
    <p:sldId id="3678" r:id="rId26"/>
    <p:sldId id="3744" r:id="rId27"/>
    <p:sldId id="3680" r:id="rId28"/>
    <p:sldId id="3681" r:id="rId29"/>
    <p:sldId id="3745" r:id="rId30"/>
    <p:sldId id="3746" r:id="rId31"/>
    <p:sldId id="3748" r:id="rId32"/>
    <p:sldId id="3691" r:id="rId33"/>
    <p:sldId id="3592" r:id="rId34"/>
    <p:sldId id="2814" r:id="rId35"/>
    <p:sldId id="2920" r:id="rId36"/>
    <p:sldId id="2921" r:id="rId37"/>
  </p:sldIdLst>
  <p:sldSz cx="12192000" cy="6858000"/>
  <p:notesSz cx="7010400" cy="9236075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libri Light" panose="020F0302020204030204" pitchFamily="34" charset="0"/>
      <p:regular r:id="rId43"/>
      <p:italic r:id="rId44"/>
    </p:embeddedFont>
    <p:embeddedFont>
      <p:font typeface="Cambria Math" panose="02040503050406030204" pitchFamily="18" charset="0"/>
      <p:regular r:id="rId45"/>
    </p:embeddedFont>
    <p:embeddedFont>
      <p:font typeface="Century Gothic" panose="020B0502020202020204" pitchFamily="34" charset="0"/>
      <p:regular r:id="rId46"/>
      <p:bold r:id="rId47"/>
      <p:italic r:id="rId48"/>
      <p:boldItalic r:id="rId49"/>
    </p:embeddedFont>
    <p:embeddedFont>
      <p:font typeface="Microsoft Sans Serif" panose="020B0604020202020204" pitchFamily="34" charset="0"/>
      <p:regular r:id="rId50"/>
    </p:embeddedFont>
    <p:embeddedFont>
      <p:font typeface="Palatino Linotype" panose="02040502050505030304" pitchFamily="18" charset="0"/>
      <p:regular r:id="rId51"/>
      <p:bold r:id="rId52"/>
      <p:italic r:id="rId53"/>
      <p:boldItalic r:id="rId54"/>
    </p:embeddedFont>
    <p:embeddedFont>
      <p:font typeface="Tahoma" panose="020B0604030504040204" pitchFamily="34" charset="0"/>
      <p:regular r:id="rId55"/>
      <p:bold r:id="rId56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D51BB2"/>
    <a:srgbClr val="4472C4"/>
    <a:srgbClr val="D9D9D9"/>
    <a:srgbClr val="4DF640"/>
    <a:srgbClr val="47FF9A"/>
    <a:srgbClr val="0033CC"/>
    <a:srgbClr val="CC6600"/>
    <a:srgbClr val="1064E0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9333" autoAdjust="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32" y="15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font" Target="fonts/font1.fntdata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8" Type="http://schemas.openxmlformats.org/officeDocument/2006/relationships/slideMaster" Target="slideMasters/slideMaster8.xml"/><Relationship Id="rId51" Type="http://schemas.openxmlformats.org/officeDocument/2006/relationships/font" Target="fonts/font1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theme" Target="theme/theme1.xml"/><Relationship Id="rId20" Type="http://schemas.openxmlformats.org/officeDocument/2006/relationships/slide" Target="slides/slide11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font" Target="fonts/font11.fntdata"/><Relationship Id="rId57" Type="http://schemas.openxmlformats.org/officeDocument/2006/relationships/presProps" Target="presProps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9666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defTabSz="913525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9214" y="1"/>
            <a:ext cx="3039666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algn="r" defTabSz="913525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75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27038" y="692150"/>
            <a:ext cx="6156325" cy="3463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346" y="4387443"/>
            <a:ext cx="5607711" cy="4156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71830"/>
            <a:ext cx="3039666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5" rIns="91430" bIns="45715" numCol="1" anchor="b" anchorCtr="0" compatLnSpc="1">
            <a:prstTxWarp prst="textNoShape">
              <a:avLst/>
            </a:prstTxWarp>
          </a:bodyPr>
          <a:lstStyle>
            <a:lvl1pPr defTabSz="913525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9214" y="8771830"/>
            <a:ext cx="3039666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5" rIns="91430" bIns="45715" numCol="1" anchor="b" anchorCtr="0" compatLnSpc="1">
            <a:prstTxWarp prst="textNoShape">
              <a:avLst/>
            </a:prstTxWarp>
          </a:bodyPr>
          <a:lstStyle>
            <a:lvl1pPr algn="r" defTabSz="913525">
              <a:defRPr sz="1200" smtClean="0"/>
            </a:lvl1pPr>
          </a:lstStyle>
          <a:p>
            <a:pPr>
              <a:defRPr/>
            </a:pPr>
            <a:fld id="{F840CE2C-EAEE-4206-8EDA-BE6B1ADC71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154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12d75c668_4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12d75c668_4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9368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12d75c668_4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12d75c668_4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0246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12d75c668_4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12d75c668_4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915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12d75c668_4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12d75c668_4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1268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35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694B05C-CE15-44E0-A9EE-400BD8AA2FD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35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1325" y="701675"/>
            <a:ext cx="6200775" cy="3489325"/>
          </a:xfrm>
          <a:ln w="12700" cap="flat">
            <a:solidFill>
              <a:schemeClr val="tx1"/>
            </a:solidFill>
          </a:ln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9823" y="4426748"/>
            <a:ext cx="5170556" cy="3920350"/>
          </a:xfrm>
          <a:noFill/>
          <a:ln/>
        </p:spPr>
        <p:txBody>
          <a:bodyPr lIns="94219" tIns="46310" rIns="94219" bIns="4631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54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12d75c668_4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12d75c668_4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7991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12d75c668_4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12d75c668_4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7806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5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840CE2C-EAEE-4206-8EDA-BE6B1ADC71E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35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3893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12d75c668_4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12d75c668_4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750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F3E5D5-ABBD-4E2B-8BF7-36CD93B699A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CEE9DF-9A70-407D-B6AC-DD85B13C8B0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DE3F1A-D88C-4BE4-8775-6318F7A9A5D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6C324-CE22-4CB0-9F31-5466210523D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2022-08-01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41A3D-61E4-4FDE-9F9A-1A856CEBC58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920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6C324-CE22-4CB0-9F31-5466210523D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2022-08-01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41A3D-61E4-4FDE-9F9A-1A856CEBC58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9660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6C324-CE22-4CB0-9F31-5466210523D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2022-08-01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41A3D-61E4-4FDE-9F9A-1A856CEBC58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3459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6C324-CE22-4CB0-9F31-5466210523D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2022-08-01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41A3D-61E4-4FDE-9F9A-1A856CEBC58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1230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6C324-CE22-4CB0-9F31-5466210523D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2022-08-01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41A3D-61E4-4FDE-9F9A-1A856CEBC58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7666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6C324-CE22-4CB0-9F31-5466210523D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2022-08-01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41A3D-61E4-4FDE-9F9A-1A856CEBC58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064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6C324-CE22-4CB0-9F31-5466210523D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2022-08-01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41A3D-61E4-4FDE-9F9A-1A856CEBC58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2868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6C324-CE22-4CB0-9F31-5466210523D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2022-08-01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41A3D-61E4-4FDE-9F9A-1A856CEBC58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612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6D4CF1-73D5-4B82-B845-EFC0D828C95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6C324-CE22-4CB0-9F31-5466210523D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2022-08-01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41A3D-61E4-4FDE-9F9A-1A856CEBC58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0018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6C324-CE22-4CB0-9F31-5466210523D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2022-08-01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41A3D-61E4-4FDE-9F9A-1A856CEBC58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3066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6C324-CE22-4CB0-9F31-5466210523D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2022-08-01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41A3D-61E4-4FDE-9F9A-1A856CEBC58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344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FE9AD4A-1283-40C3-8638-261688890763}"/>
              </a:ext>
            </a:extLst>
          </p:cNvPr>
          <p:cNvCxnSpPr/>
          <p:nvPr userDrawn="1"/>
        </p:nvCxnSpPr>
        <p:spPr>
          <a:xfrm>
            <a:off x="59267" y="948843"/>
            <a:ext cx="12056533" cy="0"/>
          </a:xfrm>
          <a:prstGeom prst="line">
            <a:avLst/>
          </a:prstGeom>
          <a:ln w="28575">
            <a:solidFill>
              <a:srgbClr val="8F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0971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2022-08-01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6508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2022-08-01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2389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2022-08-01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664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2022-08-01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759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2022-08-01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7047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2022-08-01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729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755406-C7D2-4F1D-9437-A33E2EF8421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2022-08-01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0114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2022-08-01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9488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2022-08-01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2147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2022-08-01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0642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2022-08-01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6438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marks 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4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871200" y="6705600"/>
            <a:ext cx="1320800" cy="152400"/>
          </a:xfrm>
          <a:solidFill>
            <a:schemeClr val="accent2">
              <a:lumMod val="10000"/>
              <a:lumOff val="90000"/>
            </a:schemeClr>
          </a:solidFill>
        </p:spPr>
        <p:txBody>
          <a:bodyPr/>
          <a:lstStyle>
            <a:lvl1pPr>
              <a:defRPr sz="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>
                <a:solidFill>
                  <a:srgbClr val="000000"/>
                </a:solidFill>
              </a:rPr>
              <a:t>Madison March 24</a:t>
            </a:r>
          </a:p>
        </p:txBody>
      </p:sp>
    </p:spTree>
    <p:extLst>
      <p:ext uri="{BB962C8B-B14F-4D97-AF65-F5344CB8AC3E}">
        <p14:creationId xmlns:p14="http://schemas.microsoft.com/office/powerpoint/2010/main" val="18945384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2955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0834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12336" y="1447800"/>
            <a:ext cx="4682067" cy="266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1" y="1447800"/>
            <a:ext cx="4682067" cy="266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7089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3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010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74A89BE-14B3-4EE3-9BAA-3D91EEF4DFB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2156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2261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6" y="273059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26866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2691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7446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487840" y="76200"/>
            <a:ext cx="2391833" cy="4038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12335" y="76200"/>
            <a:ext cx="6972300" cy="4038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14419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2022-08-01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1042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2022-08-01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F469621A-4B8E-4B6A-BE4A-27A157E63DE9}"/>
              </a:ext>
            </a:extLst>
          </p:cNvPr>
          <p:cNvSpPr txBox="1">
            <a:spLocks/>
          </p:cNvSpPr>
          <p:nvPr userDrawn="1"/>
        </p:nvSpPr>
        <p:spPr>
          <a:xfrm>
            <a:off x="11585591" y="6507346"/>
            <a:ext cx="5186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1A11A9-19A1-4961-AFEF-63745C1A7F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64737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2022-08-01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48480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2022-08-01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94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8A03A4-0D3C-4332-87BC-78782974F24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2022-08-01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32034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2022-08-01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546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2022-08-01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38176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2022-08-01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85807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2022-08-01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4667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2022-08-01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43391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2022-08-01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07735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FE9AD4A-1283-40C3-8638-261688890763}"/>
              </a:ext>
            </a:extLst>
          </p:cNvPr>
          <p:cNvCxnSpPr/>
          <p:nvPr userDrawn="1"/>
        </p:nvCxnSpPr>
        <p:spPr>
          <a:xfrm>
            <a:off x="59267" y="948843"/>
            <a:ext cx="12056533" cy="0"/>
          </a:xfrm>
          <a:prstGeom prst="line">
            <a:avLst/>
          </a:prstGeom>
          <a:ln w="28575">
            <a:solidFill>
              <a:srgbClr val="8F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18771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 flip="none" rotWithShape="1">
          <a:gsLst>
            <a:gs pos="0">
              <a:schemeClr val="bg1">
                <a:lumMod val="75000"/>
              </a:schemeClr>
            </a:gs>
            <a:gs pos="60000">
              <a:schemeClr val="tx1">
                <a:lumMod val="50000"/>
                <a:lumOff val="50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FE9AD4A-1283-40C3-8638-261688890763}"/>
              </a:ext>
            </a:extLst>
          </p:cNvPr>
          <p:cNvCxnSpPr/>
          <p:nvPr userDrawn="1"/>
        </p:nvCxnSpPr>
        <p:spPr>
          <a:xfrm>
            <a:off x="59267" y="840555"/>
            <a:ext cx="12056533" cy="0"/>
          </a:xfrm>
          <a:prstGeom prst="line">
            <a:avLst/>
          </a:prstGeom>
          <a:ln w="412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313B705D-A84C-45CB-AB8C-0211C2F0B734}"/>
              </a:ext>
            </a:extLst>
          </p:cNvPr>
          <p:cNvSpPr txBox="1">
            <a:spLocks/>
          </p:cNvSpPr>
          <p:nvPr userDrawn="1"/>
        </p:nvSpPr>
        <p:spPr>
          <a:xfrm>
            <a:off x="11585591" y="6507346"/>
            <a:ext cx="5186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1A11A9-19A1-4961-AFEF-63745C1A7F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15455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6C324-CE22-4CB0-9F31-5466210523D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2022-08-01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41A3D-61E4-4FDE-9F9A-1A856CEBC58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876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46DE2A-E7AE-4315-A085-D31D4559311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6C324-CE22-4CB0-9F31-5466210523D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2022-08-01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41A3D-61E4-4FDE-9F9A-1A856CEBC58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D81E23DD-B429-48A9-83B0-603BC94E99C2}"/>
              </a:ext>
            </a:extLst>
          </p:cNvPr>
          <p:cNvSpPr txBox="1">
            <a:spLocks/>
          </p:cNvSpPr>
          <p:nvPr userDrawn="1"/>
        </p:nvSpPr>
        <p:spPr>
          <a:xfrm>
            <a:off x="11585591" y="6507346"/>
            <a:ext cx="5186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1A11A9-19A1-4961-AFEF-63745C1A7F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3420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6C324-CE22-4CB0-9F31-5466210523D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2022-08-01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41A3D-61E4-4FDE-9F9A-1A856CEBC58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71283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6C324-CE22-4CB0-9F31-5466210523D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2022-08-01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41A3D-61E4-4FDE-9F9A-1A856CEBC58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6650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6C324-CE22-4CB0-9F31-5466210523D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2022-08-01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41A3D-61E4-4FDE-9F9A-1A856CEBC58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05684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6C324-CE22-4CB0-9F31-5466210523D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2022-08-01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41A3D-61E4-4FDE-9F9A-1A856CEBC58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50342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6C324-CE22-4CB0-9F31-5466210523D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2022-08-01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41A3D-61E4-4FDE-9F9A-1A856CEBC58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50583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6C324-CE22-4CB0-9F31-5466210523D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2022-08-01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41A3D-61E4-4FDE-9F9A-1A856CEBC58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94646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6C324-CE22-4CB0-9F31-5466210523D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2022-08-01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41A3D-61E4-4FDE-9F9A-1A856CEBC58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90657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6C324-CE22-4CB0-9F31-5466210523D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2022-08-01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41A3D-61E4-4FDE-9F9A-1A856CEBC58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63087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6C324-CE22-4CB0-9F31-5466210523D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2022-08-01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41A3D-61E4-4FDE-9F9A-1A856CEBC58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246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EE1899-53DB-449C-A6DB-A08C8D5317F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2022-08-01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7600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2022-08-01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68777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2022-08-01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69399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2022-08-01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7761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2022-08-01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06263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2022-08-01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3589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2022-08-01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3082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2022-08-01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8804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2022-08-01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53099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2022-08-01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90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3F0F27-60E2-4765-9B1F-EF5CEDAF416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2022-08-01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57875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 1 1" userDrawn="1">
  <p:cSld name="Title slide 1 1 1 1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11533593" y="637343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latin typeface="+mj-lt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 dirty="0"/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FFEDC147-3744-4675-A320-CF276786540B}"/>
              </a:ext>
            </a:extLst>
          </p:cNvPr>
          <p:cNvSpPr txBox="1">
            <a:spLocks/>
          </p:cNvSpPr>
          <p:nvPr userDrawn="1"/>
        </p:nvSpPr>
        <p:spPr>
          <a:xfrm>
            <a:off x="-90101" y="6433675"/>
            <a:ext cx="422386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>
              <a:defRPr lang="en-US"/>
            </a:defPPr>
            <a:lvl1pPr lvl="0" algn="r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sz="1333" kern="1200">
                <a:solidFill>
                  <a:schemeClr val="dk2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lvl="1" algn="r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sz="1333" kern="1200">
                <a:solidFill>
                  <a:schemeClr val="dk2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algn="r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sz="1333" kern="1200">
                <a:solidFill>
                  <a:schemeClr val="dk2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algn="r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sz="1333" kern="1200">
                <a:solidFill>
                  <a:schemeClr val="dk2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algn="r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sz="1333" kern="1200">
                <a:solidFill>
                  <a:schemeClr val="dk2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lvl="5" algn="r" defTabSz="914400" rtl="0" eaLnBrk="1" latinLnBrk="0" hangingPunct="1">
              <a:buNone/>
              <a:defRPr sz="1333" kern="1200">
                <a:solidFill>
                  <a:schemeClr val="dk2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lvl="6" algn="r" defTabSz="914400" rtl="0" eaLnBrk="1" latinLnBrk="0" hangingPunct="1">
              <a:buNone/>
              <a:defRPr sz="1333" kern="1200">
                <a:solidFill>
                  <a:schemeClr val="dk2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lvl="7" algn="r" defTabSz="914400" rtl="0" eaLnBrk="1" latinLnBrk="0" hangingPunct="1">
              <a:buNone/>
              <a:defRPr sz="1333" kern="1200">
                <a:solidFill>
                  <a:schemeClr val="dk2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lvl="8" algn="r" defTabSz="914400" rtl="0" eaLnBrk="1" latinLnBrk="0" hangingPunct="1">
              <a:buNone/>
              <a:defRPr sz="1333" kern="1200">
                <a:solidFill>
                  <a:schemeClr val="dk2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defRPr/>
            </a:pPr>
            <a:fld id="{00000000-1234-1234-1234-123412341234}" type="slidenum">
              <a:rPr lang="en" smtClean="0">
                <a:solidFill>
                  <a:srgbClr val="595959"/>
                </a:solidFill>
              </a:rPr>
              <a:pPr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" dirty="0">
              <a:solidFill>
                <a:srgbClr val="595959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9918BF-E9DB-42C7-A18F-DDF232716AAA}"/>
              </a:ext>
            </a:extLst>
          </p:cNvPr>
          <p:cNvSpPr/>
          <p:nvPr userDrawn="1"/>
        </p:nvSpPr>
        <p:spPr bwMode="auto">
          <a:xfrm>
            <a:off x="-10886" y="1432"/>
            <a:ext cx="12186557" cy="675815"/>
          </a:xfrm>
          <a:prstGeom prst="rect">
            <a:avLst/>
          </a:prstGeom>
          <a:gradFill flip="none" rotWithShape="1">
            <a:gsLst>
              <a:gs pos="21000">
                <a:srgbClr val="1F3CB7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345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C4A812-359C-4B0D-B068-ACB4D3F4374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5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325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latin typeface="Times New Roman" pitchFamily="-112" charset="0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ea typeface="ＭＳ Ｐゴシック" pitchFamily="-112" charset="-128"/>
            </a:endParaRPr>
          </a:p>
        </p:txBody>
      </p:sp>
      <p:sp>
        <p:nvSpPr>
          <p:cNvPr id="8325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latin typeface="Times New Roman" pitchFamily="-112" charset="0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ea typeface="ＭＳ Ｐゴシック" pitchFamily="-112" charset="-128"/>
            </a:endParaRPr>
          </a:p>
        </p:txBody>
      </p:sp>
      <p:sp>
        <p:nvSpPr>
          <p:cNvPr id="8325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latin typeface="Times New Roman" pitchFamily="-112" charset="0"/>
              </a:defRPr>
            </a:lvl1pPr>
          </a:lstStyle>
          <a:p>
            <a:fld id="{938355C8-7372-4491-ABAA-B38BFC8A430A}" type="slidenum">
              <a:rPr lang="en-US">
                <a:solidFill>
                  <a:srgbClr val="000000"/>
                </a:solidFill>
                <a:ea typeface="ＭＳ Ｐゴシック" pitchFamily="-112" charset="-128"/>
              </a:rPr>
              <a:pPr/>
              <a:t>‹#›</a:t>
            </a:fld>
            <a:endParaRPr lang="en-US">
              <a:solidFill>
                <a:srgbClr val="000000"/>
              </a:solidFill>
              <a:ea typeface="ＭＳ Ｐゴシック" pitchFamily="-112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ＭＳ Ｐゴシック" pitchFamily="-112" charset="-128"/>
          <a:cs typeface="ＭＳ Ｐゴシック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ＭＳ Ｐゴシック" pitchFamily="-112" charset="-128"/>
          <a:cs typeface="ＭＳ Ｐゴシック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ＭＳ Ｐゴシック" pitchFamily="-112" charset="-128"/>
          <a:cs typeface="ＭＳ Ｐゴシック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ＭＳ Ｐゴシック" pitchFamily="-112" charset="-128"/>
          <a:cs typeface="ＭＳ Ｐゴシック" pitchFamily="-112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112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112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2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ea typeface="ＭＳ Ｐゴシック" pitchFamily="-112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ea typeface="ＭＳ Ｐゴシック" pitchFamily="-112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8355C8-7372-4491-ABAA-B38BFC8A430A}" type="slidenum">
              <a:rPr lang="en-US" smtClean="0">
                <a:solidFill>
                  <a:srgbClr val="000000"/>
                </a:solidFill>
                <a:ea typeface="ＭＳ Ｐゴシック" pitchFamily="-112" charset="-128"/>
              </a:rPr>
              <a:pPr/>
              <a:t>‹#›</a:t>
            </a:fld>
            <a:endParaRPr lang="en-US">
              <a:solidFill>
                <a:srgbClr val="000000"/>
              </a:solidFill>
              <a:ea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6389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0" r:id="rId1"/>
    <p:sldLayoutId id="2147484671" r:id="rId2"/>
    <p:sldLayoutId id="2147484672" r:id="rId3"/>
    <p:sldLayoutId id="2147484673" r:id="rId4"/>
    <p:sldLayoutId id="2147484674" r:id="rId5"/>
    <p:sldLayoutId id="2147484675" r:id="rId6"/>
    <p:sldLayoutId id="2147484676" r:id="rId7"/>
    <p:sldLayoutId id="2147484677" r:id="rId8"/>
    <p:sldLayoutId id="2147484678" r:id="rId9"/>
    <p:sldLayoutId id="2147484679" r:id="rId10"/>
    <p:sldLayoutId id="2147484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50000"/>
                <a:lumOff val="50000"/>
              </a:schemeClr>
            </a:gs>
            <a:gs pos="41000">
              <a:schemeClr val="tx1">
                <a:lumMod val="64000"/>
                <a:lumOff val="36000"/>
              </a:schemeClr>
            </a:gs>
            <a:gs pos="81000">
              <a:schemeClr val="tx1">
                <a:lumMod val="75000"/>
                <a:lumOff val="2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11A6EC-3761-4BD0-8E89-E3EA420EB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38457-74E3-4280-96A4-62F3D3D4B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7850A-9AFA-4156-A579-69E5D67E5F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A88F2891-DE43-4504-B1F9-3734C2DC85DE}" type="datetimeFigureOut">
              <a:rPr lang="en-US" smtClean="0"/>
              <a:pPr/>
              <a:t>2022-08-01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D86FF-8DB2-42EC-8860-4D39458A40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M. Saffman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D390E-DDAC-403B-9BA7-64A2F5CAB8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A11A9-19A1-4961-AFEF-63745C1A7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4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8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6FCC8-1427-4672-A923-0BA75F96C1EB}" type="datetimeFigureOut">
              <a:rPr lang="en-US" smtClean="0"/>
              <a:t>2022-08-01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988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6" r:id="rId1"/>
    <p:sldLayoutId id="2147484747" r:id="rId2"/>
    <p:sldLayoutId id="2147484748" r:id="rId3"/>
    <p:sldLayoutId id="2147484749" r:id="rId4"/>
    <p:sldLayoutId id="2147484750" r:id="rId5"/>
    <p:sldLayoutId id="2147484751" r:id="rId6"/>
    <p:sldLayoutId id="2147484752" r:id="rId7"/>
    <p:sldLayoutId id="2147484753" r:id="rId8"/>
    <p:sldLayoutId id="2147484754" r:id="rId9"/>
    <p:sldLayoutId id="2147484755" r:id="rId10"/>
    <p:sldLayoutId id="214748475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9956800" y="6635759"/>
            <a:ext cx="2133600" cy="214313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>
            <a:spAutoFit/>
          </a:bodyPr>
          <a:lstStyle/>
          <a:p>
            <a:r>
              <a:rPr lang="en-GB" sz="800">
                <a:solidFill>
                  <a:srgbClr val="F0F0F0"/>
                </a:solidFill>
                <a:latin typeface="Arial" charset="0"/>
              </a:rPr>
              <a:t>Heidelberg  17.may.2006</a:t>
            </a:r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11681890" y="6643688"/>
            <a:ext cx="510116" cy="214312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>
            <a:spAutoFit/>
          </a:bodyPr>
          <a:lstStyle/>
          <a:p>
            <a:pPr algn="r"/>
            <a:fld id="{02407D34-A0D5-487C-887C-977B9E9B342A}" type="slidenum">
              <a:rPr lang="en-GB" sz="800">
                <a:solidFill>
                  <a:srgbClr val="F0F0F0"/>
                </a:solidFill>
                <a:latin typeface="Arial" charset="0"/>
              </a:rPr>
              <a:pPr algn="r"/>
              <a:t>‹#›</a:t>
            </a:fld>
            <a:endParaRPr lang="en-GB" sz="800">
              <a:solidFill>
                <a:srgbClr val="F0F0F0"/>
              </a:solidFill>
              <a:latin typeface="Arial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48267" y="6276975"/>
            <a:ext cx="2438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99472" y="6276975"/>
            <a:ext cx="379306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12335" y="1447800"/>
            <a:ext cx="9567333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312335" y="76200"/>
            <a:ext cx="956733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1890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2" r:id="rId1"/>
    <p:sldLayoutId id="2147484793" r:id="rId2"/>
    <p:sldLayoutId id="2147484794" r:id="rId3"/>
    <p:sldLayoutId id="2147484795" r:id="rId4"/>
    <p:sldLayoutId id="2147484796" r:id="rId5"/>
    <p:sldLayoutId id="2147484797" r:id="rId6"/>
    <p:sldLayoutId id="2147484798" r:id="rId7"/>
    <p:sldLayoutId id="2147484799" r:id="rId8"/>
    <p:sldLayoutId id="2147484800" r:id="rId9"/>
    <p:sldLayoutId id="2147484801" r:id="rId10"/>
    <p:sldLayoutId id="2147484802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F21C7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F21C7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F21C7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F21C7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F21C7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F21C7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F21C7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F21C7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F21C7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Monotype Sorts" pitchFamily="2" charset="2"/>
        <a:buChar char="l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6FCC8-1427-4672-A923-0BA75F96C1EB}" type="datetimeFigureOut">
              <a:rPr lang="en-US" smtClean="0"/>
              <a:t>2022-08-01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00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88" r:id="rId1"/>
    <p:sldLayoutId id="2147484889" r:id="rId2"/>
    <p:sldLayoutId id="2147484890" r:id="rId3"/>
    <p:sldLayoutId id="2147484891" r:id="rId4"/>
    <p:sldLayoutId id="2147484892" r:id="rId5"/>
    <p:sldLayoutId id="2147484893" r:id="rId6"/>
    <p:sldLayoutId id="2147484894" r:id="rId7"/>
    <p:sldLayoutId id="2147484895" r:id="rId8"/>
    <p:sldLayoutId id="2147484896" r:id="rId9"/>
    <p:sldLayoutId id="2147484897" r:id="rId10"/>
    <p:sldLayoutId id="2147484898" r:id="rId11"/>
    <p:sldLayoutId id="21474848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50000"/>
                <a:lumOff val="50000"/>
              </a:schemeClr>
            </a:gs>
            <a:gs pos="41000">
              <a:schemeClr val="tx1">
                <a:lumMod val="64000"/>
                <a:lumOff val="36000"/>
              </a:schemeClr>
            </a:gs>
            <a:gs pos="81000">
              <a:schemeClr val="tx1">
                <a:lumMod val="75000"/>
                <a:lumOff val="2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11A6EC-3761-4BD0-8E89-E3EA420EB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38457-74E3-4280-96A4-62F3D3D4B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7850A-9AFA-4156-A579-69E5D67E5F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A88F2891-DE43-4504-B1F9-3734C2DC85DE}" type="datetimeFigureOut">
              <a:rPr lang="en-US" smtClean="0"/>
              <a:pPr/>
              <a:t>2022-08-01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D86FF-8DB2-42EC-8860-4D39458A40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M. Saffman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D390E-DDAC-403B-9BA7-64A2F5CAB8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A11A9-19A1-4961-AFEF-63745C1A7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017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3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ea typeface="ＭＳ Ｐゴシック" pitchFamily="-112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ea typeface="ＭＳ Ｐゴシック" pitchFamily="-112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8355C8-7372-4491-ABAA-B38BFC8A430A}" type="slidenum">
              <a:rPr lang="en-US" smtClean="0">
                <a:solidFill>
                  <a:srgbClr val="000000"/>
                </a:solidFill>
                <a:ea typeface="ＭＳ Ｐゴシック" pitchFamily="-112" charset="-128"/>
              </a:rPr>
              <a:pPr/>
              <a:t>‹#›</a:t>
            </a:fld>
            <a:endParaRPr lang="en-US">
              <a:solidFill>
                <a:srgbClr val="000000"/>
              </a:solidFill>
              <a:ea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5593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57" r:id="rId1"/>
    <p:sldLayoutId id="2147484958" r:id="rId2"/>
    <p:sldLayoutId id="2147484959" r:id="rId3"/>
    <p:sldLayoutId id="2147484960" r:id="rId4"/>
    <p:sldLayoutId id="2147484961" r:id="rId5"/>
    <p:sldLayoutId id="2147484962" r:id="rId6"/>
    <p:sldLayoutId id="2147484963" r:id="rId7"/>
    <p:sldLayoutId id="2147484964" r:id="rId8"/>
    <p:sldLayoutId id="2147484965" r:id="rId9"/>
    <p:sldLayoutId id="2147484966" r:id="rId10"/>
    <p:sldLayoutId id="21474849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6FCC8-1427-4672-A923-0BA75F96C1EB}" type="datetimeFigureOut">
              <a:rPr lang="en-US" smtClean="0"/>
              <a:t>2022-08-01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19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3" r:id="rId1"/>
    <p:sldLayoutId id="2147484984" r:id="rId2"/>
    <p:sldLayoutId id="2147484985" r:id="rId3"/>
    <p:sldLayoutId id="2147484986" r:id="rId4"/>
    <p:sldLayoutId id="2147484987" r:id="rId5"/>
    <p:sldLayoutId id="2147484988" r:id="rId6"/>
    <p:sldLayoutId id="2147484989" r:id="rId7"/>
    <p:sldLayoutId id="2147484990" r:id="rId8"/>
    <p:sldLayoutId id="2147484991" r:id="rId9"/>
    <p:sldLayoutId id="2147484992" r:id="rId10"/>
    <p:sldLayoutId id="2147484993" r:id="rId11"/>
    <p:sldLayoutId id="21474849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0.png"/><Relationship Id="rId3" Type="http://schemas.openxmlformats.org/officeDocument/2006/relationships/image" Target="../media/image32.png"/><Relationship Id="rId7" Type="http://schemas.openxmlformats.org/officeDocument/2006/relationships/image" Target="../media/image12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33.pn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image" Target="../media/image36.png"/><Relationship Id="rId7" Type="http://schemas.openxmlformats.org/officeDocument/2006/relationships/image" Target="../media/image4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39.emf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1.xml"/><Relationship Id="rId5" Type="http://schemas.openxmlformats.org/officeDocument/2006/relationships/image" Target="../media/image42.png"/><Relationship Id="rId4" Type="http://schemas.openxmlformats.org/officeDocument/2006/relationships/image" Target="../media/image3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4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1.png"/><Relationship Id="rId4" Type="http://schemas.openxmlformats.org/officeDocument/2006/relationships/image" Target="../media/image50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tags" Target="../tags/tag3.xml"/><Relationship Id="rId7" Type="http://schemas.openxmlformats.org/officeDocument/2006/relationships/image" Target="../media/image55.png"/><Relationship Id="rId12" Type="http://schemas.openxmlformats.org/officeDocument/2006/relationships/image" Target="../media/image60.emf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5.xml"/><Relationship Id="rId11" Type="http://schemas.openxmlformats.org/officeDocument/2006/relationships/image" Target="../media/image59.png"/><Relationship Id="rId5" Type="http://schemas.openxmlformats.org/officeDocument/2006/relationships/tags" Target="../tags/tag5.xml"/><Relationship Id="rId10" Type="http://schemas.openxmlformats.org/officeDocument/2006/relationships/image" Target="../media/image58.png"/><Relationship Id="rId4" Type="http://schemas.openxmlformats.org/officeDocument/2006/relationships/tags" Target="../tags/tag4.xml"/><Relationship Id="rId9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1.emf"/><Relationship Id="rId5" Type="http://schemas.openxmlformats.org/officeDocument/2006/relationships/image" Target="../media/image70.png"/><Relationship Id="rId4" Type="http://schemas.openxmlformats.org/officeDocument/2006/relationships/image" Target="../media/image6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arxiv.org/abs/2109.02491" TargetMode="Externa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74.emf"/><Relationship Id="rId4" Type="http://schemas.openxmlformats.org/officeDocument/2006/relationships/image" Target="../media/image7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microsoft.com/office/2007/relationships/media" Target="../media/media2.mp4"/><Relationship Id="rId7" Type="http://schemas.openxmlformats.org/officeDocument/2006/relationships/image" Target="../media/image77.em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6.png"/><Relationship Id="rId5" Type="http://schemas.openxmlformats.org/officeDocument/2006/relationships/slideLayout" Target="../slideLayouts/slideLayout23.xml"/><Relationship Id="rId4" Type="http://schemas.openxmlformats.org/officeDocument/2006/relationships/video" Target="../media/media2.mp4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20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9.wmf"/><Relationship Id="rId4" Type="http://schemas.openxmlformats.org/officeDocument/2006/relationships/image" Target="../media/image16.wmf"/><Relationship Id="rId9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87;p31">
            <a:extLst>
              <a:ext uri="{FF2B5EF4-FFF2-40B4-BE49-F238E27FC236}">
                <a16:creationId xmlns:a16="http://schemas.microsoft.com/office/drawing/2014/main" id="{717FF09D-CB0E-4F3F-B414-69E074DC47B5}"/>
              </a:ext>
            </a:extLst>
          </p:cNvPr>
          <p:cNvSpPr txBox="1"/>
          <p:nvPr/>
        </p:nvSpPr>
        <p:spPr>
          <a:xfrm>
            <a:off x="121092" y="51095"/>
            <a:ext cx="10973916" cy="59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lang="en" sz="3867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The atomic advantage: Isolation &amp; Control</a:t>
            </a:r>
            <a:endParaRPr sz="3867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8AB4BD1-B386-4B90-99CE-3ED639364619}"/>
              </a:ext>
            </a:extLst>
          </p:cNvPr>
          <p:cNvGrpSpPr/>
          <p:nvPr/>
        </p:nvGrpSpPr>
        <p:grpSpPr>
          <a:xfrm>
            <a:off x="5607931" y="1381730"/>
            <a:ext cx="5171598" cy="4652998"/>
            <a:chOff x="6174492" y="1403149"/>
            <a:chExt cx="7927258" cy="7132323"/>
          </a:xfrm>
        </p:grpSpPr>
        <p:pic>
          <p:nvPicPr>
            <p:cNvPr id="26" name="Picture 25" descr="A close up of a building&#10;&#10;Description automatically generated">
              <a:extLst>
                <a:ext uri="{FF2B5EF4-FFF2-40B4-BE49-F238E27FC236}">
                  <a16:creationId xmlns:a16="http://schemas.microsoft.com/office/drawing/2014/main" id="{81415D73-DD78-428F-9C85-B59DCA1BE0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112"/>
            <a:stretch/>
          </p:blipFill>
          <p:spPr>
            <a:xfrm>
              <a:off x="8282704" y="5200670"/>
              <a:ext cx="5819046" cy="2207316"/>
            </a:xfrm>
            <a:prstGeom prst="rect">
              <a:avLst/>
            </a:prstGeom>
            <a:ln w="12700">
              <a:solidFill>
                <a:srgbClr val="0000FF"/>
              </a:solidFill>
            </a:ln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5A204C2-32D4-4270-BE83-2DF2B9F795D2}"/>
                </a:ext>
              </a:extLst>
            </p:cNvPr>
            <p:cNvSpPr txBox="1"/>
            <p:nvPr/>
          </p:nvSpPr>
          <p:spPr>
            <a:xfrm>
              <a:off x="6764013" y="3650800"/>
              <a:ext cx="2218640" cy="11858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4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Laser pulse</a:t>
              </a:r>
              <a:endPara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Palatino Linotype" panose="02040502050505030304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E0C10C3-4A78-40E1-BF44-BA7D96BAA247}"/>
                </a:ext>
              </a:extLst>
            </p:cNvPr>
            <p:cNvSpPr txBox="1"/>
            <p:nvPr/>
          </p:nvSpPr>
          <p:spPr>
            <a:xfrm>
              <a:off x="8180580" y="7495804"/>
              <a:ext cx="5921170" cy="10396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4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Quantum properties maintained for seconds to minutes. 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Palatino Linotype" panose="02040502050505030304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0BE416D-FF5B-4AEC-A5DC-A21DFDF10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58128" y="2480519"/>
              <a:ext cx="722799" cy="722799"/>
            </a:xfrm>
            <a:prstGeom prst="rect">
              <a:avLst/>
            </a:prstGeom>
            <a:effectLst>
              <a:outerShdw blurRad="50800" dist="50800" dir="5400000" algn="ctr" rotWithShape="0">
                <a:srgbClr val="000000"/>
              </a:outerShdw>
            </a:effectLst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18C1006-E579-46F6-9253-F18D96E3A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27615" y="2480519"/>
              <a:ext cx="722799" cy="722799"/>
            </a:xfrm>
            <a:prstGeom prst="rect">
              <a:avLst/>
            </a:prstGeom>
            <a:effectLst>
              <a:outerShdw blurRad="50800" dist="50800" dir="5400000" algn="ctr" rotWithShape="0">
                <a:srgbClr val="000000"/>
              </a:outerShdw>
            </a:effec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12F5F32-327B-41CC-AFA7-7C24AB897230}"/>
                </a:ext>
              </a:extLst>
            </p:cNvPr>
            <p:cNvSpPr txBox="1"/>
            <p:nvPr/>
          </p:nvSpPr>
          <p:spPr>
            <a:xfrm>
              <a:off x="9024011" y="1403149"/>
              <a:ext cx="4336431" cy="9907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4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Superstrong</a:t>
              </a: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interaction </a:t>
              </a:r>
            </a:p>
            <a:p>
              <a:pPr marL="0" marR="0" lvl="0" indent="0" algn="ctr" defTabSz="91444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in nanoseconds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Palatino Linotype" panose="02040502050505030304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D74017B-3F38-4E32-AF78-50120F1F3F04}"/>
                </a:ext>
              </a:extLst>
            </p:cNvPr>
            <p:cNvGrpSpPr/>
            <p:nvPr/>
          </p:nvGrpSpPr>
          <p:grpSpPr>
            <a:xfrm>
              <a:off x="9492872" y="2532867"/>
              <a:ext cx="3434744" cy="722798"/>
              <a:chOff x="4791313" y="2498674"/>
              <a:chExt cx="2159547" cy="482601"/>
            </a:xfrm>
          </p:grpSpPr>
          <p:sp>
            <p:nvSpPr>
              <p:cNvPr id="38" name="Down Arrow 33">
                <a:extLst>
                  <a:ext uri="{FF2B5EF4-FFF2-40B4-BE49-F238E27FC236}">
                    <a16:creationId xmlns:a16="http://schemas.microsoft.com/office/drawing/2014/main" id="{72AB8724-D7D2-41CF-B2E8-53721C1B6B18}"/>
                  </a:ext>
                </a:extLst>
              </p:cNvPr>
              <p:cNvSpPr/>
              <p:nvPr/>
            </p:nvSpPr>
            <p:spPr bwMode="auto">
              <a:xfrm rot="16200000">
                <a:off x="6036460" y="2066875"/>
                <a:ext cx="482600" cy="1346200"/>
              </a:xfrm>
              <a:prstGeom prst="downArrow">
                <a:avLst/>
              </a:prstGeom>
              <a:gradFill>
                <a:gsLst>
                  <a:gs pos="0">
                    <a:srgbClr val="FFC000"/>
                  </a:gs>
                  <a:gs pos="50000">
                    <a:srgbClr val="FFC000"/>
                  </a:gs>
                  <a:gs pos="100000">
                    <a:srgbClr val="FF0000"/>
                  </a:gs>
                </a:gsLst>
                <a:lin ang="5400000" scaled="0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4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33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Down Arrow 33">
                <a:extLst>
                  <a:ext uri="{FF2B5EF4-FFF2-40B4-BE49-F238E27FC236}">
                    <a16:creationId xmlns:a16="http://schemas.microsoft.com/office/drawing/2014/main" id="{445E7107-F2CB-4719-8731-49788279F30D}"/>
                  </a:ext>
                </a:extLst>
              </p:cNvPr>
              <p:cNvSpPr/>
              <p:nvPr/>
            </p:nvSpPr>
            <p:spPr bwMode="auto">
              <a:xfrm rot="5400000">
                <a:off x="5223113" y="2066874"/>
                <a:ext cx="482600" cy="1346200"/>
              </a:xfrm>
              <a:prstGeom prst="downArrow">
                <a:avLst/>
              </a:prstGeom>
              <a:gradFill>
                <a:gsLst>
                  <a:gs pos="0">
                    <a:srgbClr val="FFC000"/>
                  </a:gs>
                  <a:gs pos="50000">
                    <a:srgbClr val="FFC000"/>
                  </a:gs>
                  <a:gs pos="100000">
                    <a:srgbClr val="FF0000"/>
                  </a:gs>
                </a:gsLst>
                <a:lin ang="5400000" scaled="0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4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33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33" name="Arrow: Up-Down 32">
              <a:extLst>
                <a:ext uri="{FF2B5EF4-FFF2-40B4-BE49-F238E27FC236}">
                  <a16:creationId xmlns:a16="http://schemas.microsoft.com/office/drawing/2014/main" id="{4253ACE2-5F99-4972-BDDC-4F2CCD77C63F}"/>
                </a:ext>
              </a:extLst>
            </p:cNvPr>
            <p:cNvSpPr/>
            <p:nvPr/>
          </p:nvSpPr>
          <p:spPr>
            <a:xfrm>
              <a:off x="8916603" y="3286744"/>
              <a:ext cx="345759" cy="2620143"/>
            </a:xfrm>
            <a:prstGeom prst="upDownArrow">
              <a:avLst/>
            </a:prstGeom>
            <a:gradFill flip="none" rotWithShape="1">
              <a:gsLst>
                <a:gs pos="0">
                  <a:srgbClr val="0C2443">
                    <a:lumMod val="10000"/>
                    <a:lumOff val="90000"/>
                  </a:srgbClr>
                </a:gs>
                <a:gs pos="100000">
                  <a:srgbClr val="0C2443">
                    <a:lumMod val="10000"/>
                    <a:lumOff val="90000"/>
                  </a:srgbClr>
                </a:gs>
                <a:gs pos="50000">
                  <a:srgbClr val="0000FF"/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4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 panose="02040502050505030304"/>
              </a:endParaRPr>
            </a:p>
          </p:txBody>
        </p:sp>
        <p:sp>
          <p:nvSpPr>
            <p:cNvPr id="34" name="Arrow: Up-Down 33">
              <a:extLst>
                <a:ext uri="{FF2B5EF4-FFF2-40B4-BE49-F238E27FC236}">
                  <a16:creationId xmlns:a16="http://schemas.microsoft.com/office/drawing/2014/main" id="{0AD60EE7-659D-49DA-93D4-D499903BCE4E}"/>
                </a:ext>
              </a:extLst>
            </p:cNvPr>
            <p:cNvSpPr/>
            <p:nvPr/>
          </p:nvSpPr>
          <p:spPr>
            <a:xfrm>
              <a:off x="13116133" y="3286744"/>
              <a:ext cx="345759" cy="2620143"/>
            </a:xfrm>
            <a:prstGeom prst="upDownArrow">
              <a:avLst/>
            </a:prstGeom>
            <a:gradFill flip="none" rotWithShape="1">
              <a:gsLst>
                <a:gs pos="0">
                  <a:srgbClr val="0C2443">
                    <a:lumMod val="10000"/>
                    <a:lumOff val="90000"/>
                  </a:srgbClr>
                </a:gs>
                <a:gs pos="100000">
                  <a:srgbClr val="0C2443">
                    <a:lumMod val="10000"/>
                    <a:lumOff val="90000"/>
                  </a:srgbClr>
                </a:gs>
                <a:gs pos="50000">
                  <a:srgbClr val="0000FF"/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4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 panose="02040502050505030304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F30F3DD-BE04-4E46-915C-7914CC227E4D}"/>
                </a:ext>
              </a:extLst>
            </p:cNvPr>
            <p:cNvSpPr txBox="1"/>
            <p:nvPr/>
          </p:nvSpPr>
          <p:spPr>
            <a:xfrm>
              <a:off x="6174492" y="5160288"/>
              <a:ext cx="2218640" cy="22074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4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Neutral atoms trapped by light</a:t>
              </a:r>
              <a:endPara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Palatino Linotype" panose="02040502050505030304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AAAF758-8F7A-4E4F-9B7E-657C08E4BC4D}"/>
                </a:ext>
              </a:extLst>
            </p:cNvPr>
            <p:cNvSpPr txBox="1"/>
            <p:nvPr/>
          </p:nvSpPr>
          <p:spPr>
            <a:xfrm>
              <a:off x="6961495" y="1992944"/>
              <a:ext cx="2218640" cy="11858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4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Rydberg</a:t>
              </a:r>
            </a:p>
            <a:p>
              <a:pPr marL="0" marR="0" lvl="0" indent="0" defTabSz="91444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atoms</a:t>
              </a:r>
              <a:endPara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Palatino Linotype" panose="02040502050505030304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C03CCEE-135A-4AE2-AA7D-0077B96BCA0B}"/>
                </a:ext>
              </a:extLst>
            </p:cNvPr>
            <p:cNvSpPr txBox="1"/>
            <p:nvPr/>
          </p:nvSpPr>
          <p:spPr>
            <a:xfrm>
              <a:off x="10107464" y="3488123"/>
              <a:ext cx="2218640" cy="1185815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4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on/off ratio 10</a:t>
              </a:r>
              <a:r>
                <a:rPr kumimoji="0" lang="en-US" altLang="en-US" sz="1867" b="0" i="0" u="none" strike="noStrike" kern="0" cap="none" spc="0" normalizeH="0" baseline="30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  <a:endPara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 panose="02040502050505030304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FB28E58-7C64-42C3-9101-C0CE287B9B1D}"/>
              </a:ext>
            </a:extLst>
          </p:cNvPr>
          <p:cNvSpPr/>
          <p:nvPr/>
        </p:nvSpPr>
        <p:spPr>
          <a:xfrm>
            <a:off x="5598334" y="1005599"/>
            <a:ext cx="5496674" cy="5157096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096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>
              <a:solidFill>
                <a:srgbClr val="0000FF"/>
              </a:solidFill>
              <a:latin typeface="Palatino Linotype" panose="02040502050505030304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9224C95-FE9F-4E67-894C-774D68CAE132}"/>
              </a:ext>
            </a:extLst>
          </p:cNvPr>
          <p:cNvSpPr/>
          <p:nvPr/>
        </p:nvSpPr>
        <p:spPr>
          <a:xfrm>
            <a:off x="7351986" y="4212646"/>
            <a:ext cx="354464" cy="354464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>
              <a:solidFill>
                <a:srgbClr val="FFFFFF"/>
              </a:solidFill>
              <a:latin typeface="Palatino Linotype" panose="02040502050505030304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A4C5066-E9DE-4D84-98E5-7B8FBFDB8D8A}"/>
              </a:ext>
            </a:extLst>
          </p:cNvPr>
          <p:cNvSpPr/>
          <p:nvPr/>
        </p:nvSpPr>
        <p:spPr>
          <a:xfrm>
            <a:off x="10072082" y="4165971"/>
            <a:ext cx="354464" cy="354464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>
              <a:solidFill>
                <a:srgbClr val="FFFFFF"/>
              </a:solidFill>
              <a:latin typeface="Palatino Linotype" panose="02040502050505030304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F11798-0557-4118-9A67-0616CF87C66C}"/>
              </a:ext>
            </a:extLst>
          </p:cNvPr>
          <p:cNvSpPr txBox="1"/>
          <p:nvPr/>
        </p:nvSpPr>
        <p:spPr>
          <a:xfrm>
            <a:off x="240437" y="1005599"/>
            <a:ext cx="489595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Laser cooled atoms trapped by light in vacuum. </a:t>
            </a:r>
          </a:p>
          <a:p>
            <a:pPr marL="342900" indent="-342900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Superb quantum memory with coherence from seconds to minutes. </a:t>
            </a:r>
          </a:p>
          <a:p>
            <a:pPr>
              <a:buClr>
                <a:srgbClr val="4285F4">
                  <a:lumMod val="75000"/>
                </a:srgbClr>
              </a:buClr>
              <a:buSzPct val="167000"/>
            </a:pPr>
            <a:endParaRPr lang="en-US" sz="2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Selective control using laser pulses</a:t>
            </a:r>
          </a:p>
          <a:p>
            <a:pPr marL="342900" indent="-342900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Excitation of Rydberg state provides super-strong interactions and fast logic operations at tens of </a:t>
            </a:r>
            <a:r>
              <a:rPr lang="en-US" sz="24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nsec</a:t>
            </a:r>
            <a:r>
              <a:rPr lang="en-US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68323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 bwMode="auto">
          <a:xfrm>
            <a:off x="0" y="386"/>
            <a:ext cx="12192000" cy="675815"/>
          </a:xfrm>
          <a:prstGeom prst="rect">
            <a:avLst/>
          </a:prstGeom>
          <a:gradFill flip="none" rotWithShape="1">
            <a:gsLst>
              <a:gs pos="21000">
                <a:srgbClr val="1F3CB7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48250" y="38354"/>
            <a:ext cx="5833648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Single qubit site selected gates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A99D6AB-C138-4B45-853D-F8BEB3E3A388}"/>
              </a:ext>
            </a:extLst>
          </p:cNvPr>
          <p:cNvSpPr/>
          <p:nvPr/>
        </p:nvSpPr>
        <p:spPr>
          <a:xfrm>
            <a:off x="261392" y="747256"/>
            <a:ext cx="47220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 R</a:t>
            </a:r>
            <a:r>
              <a:rPr kumimoji="0" lang="en-US" sz="3200" b="0" i="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z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(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itchFamily="34" charset="0"/>
              </a:rPr>
              <a:t>q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) gate is obtained with a focused Stark shift laser.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FBACBFB-67DC-4631-873F-7D6710A6758A}"/>
              </a:ext>
            </a:extLst>
          </p:cNvPr>
          <p:cNvGrpSpPr/>
          <p:nvPr/>
        </p:nvGrpSpPr>
        <p:grpSpPr>
          <a:xfrm>
            <a:off x="5271333" y="806779"/>
            <a:ext cx="1221130" cy="1290028"/>
            <a:chOff x="3366622" y="1270779"/>
            <a:chExt cx="2040524" cy="2155652"/>
          </a:xfrm>
        </p:grpSpPr>
        <p:pic>
          <p:nvPicPr>
            <p:cNvPr id="23" name="Picture 3" descr="D:\users\mark\funding\active\iarpa qc\reviews and presentations\2014.05 may maryland review\2013_11_14_15_18_54_retention_PCA_filtered_image_rotated_smoothed.png">
              <a:extLst>
                <a:ext uri="{FF2B5EF4-FFF2-40B4-BE49-F238E27FC236}">
                  <a16:creationId xmlns:a16="http://schemas.microsoft.com/office/drawing/2014/main" id="{404686D8-C554-4034-AE67-6CFAAF3C94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6622" y="1270779"/>
              <a:ext cx="2040524" cy="215565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3" descr="D:\users\mark\talks\2013\2013.4 april japan workshop\gbeam.jpg">
              <a:extLst>
                <a:ext uri="{FF2B5EF4-FFF2-40B4-BE49-F238E27FC236}">
                  <a16:creationId xmlns:a16="http://schemas.microsoft.com/office/drawing/2014/main" id="{05628BC2-9162-4780-989E-E04CCCA8E7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287428">
              <a:off x="3404842" y="1483610"/>
              <a:ext cx="616807" cy="692254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836DFCE-BD9A-4AA0-ADBC-524E9882C11B}"/>
              </a:ext>
            </a:extLst>
          </p:cNvPr>
          <p:cNvGrpSpPr/>
          <p:nvPr/>
        </p:nvGrpSpPr>
        <p:grpSpPr>
          <a:xfrm>
            <a:off x="7805145" y="715620"/>
            <a:ext cx="1373117" cy="2555497"/>
            <a:chOff x="3000949" y="1471783"/>
            <a:chExt cx="1373117" cy="255549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30558C-E238-4143-BF1D-FDC3FE3436DD}"/>
                </a:ext>
              </a:extLst>
            </p:cNvPr>
            <p:cNvSpPr/>
            <p:nvPr/>
          </p:nvSpPr>
          <p:spPr>
            <a:xfrm>
              <a:off x="3034154" y="1471783"/>
              <a:ext cx="1339912" cy="255549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13258A4-3071-4A61-8E6F-BA7FB2C07E4A}"/>
                </a:ext>
              </a:extLst>
            </p:cNvPr>
            <p:cNvGrpSpPr/>
            <p:nvPr/>
          </p:nvGrpSpPr>
          <p:grpSpPr>
            <a:xfrm>
              <a:off x="3365413" y="1684804"/>
              <a:ext cx="801666" cy="1950161"/>
              <a:chOff x="-1883026" y="3016040"/>
              <a:chExt cx="1291010" cy="3140569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23EED9B-9674-4005-8CED-2236064F1DEB}"/>
                  </a:ext>
                </a:extLst>
              </p:cNvPr>
              <p:cNvCxnSpPr/>
              <p:nvPr/>
            </p:nvCxnSpPr>
            <p:spPr bwMode="auto">
              <a:xfrm>
                <a:off x="-1861258" y="5940608"/>
                <a:ext cx="1269242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7A3DFF6-4F52-4FC1-BED7-071BF111E3B9}"/>
                  </a:ext>
                </a:extLst>
              </p:cNvPr>
              <p:cNvCxnSpPr/>
              <p:nvPr/>
            </p:nvCxnSpPr>
            <p:spPr bwMode="auto">
              <a:xfrm>
                <a:off x="-1883026" y="3016040"/>
                <a:ext cx="1269242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A3881F6-B7D1-4A66-AB41-834576E7F5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568582" y="3449287"/>
                <a:ext cx="0" cy="2486707"/>
              </a:xfrm>
              <a:prstGeom prst="straightConnector1">
                <a:avLst/>
              </a:prstGeom>
              <a:ln w="57150">
                <a:solidFill>
                  <a:srgbClr val="0000FF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F9EEFEB-DE1C-47F6-854F-9BCA62D18A39}"/>
                  </a:ext>
                </a:extLst>
              </p:cNvPr>
              <p:cNvSpPr/>
              <p:nvPr/>
            </p:nvSpPr>
            <p:spPr bwMode="auto">
              <a:xfrm>
                <a:off x="-1771782" y="5750209"/>
                <a:ext cx="406400" cy="406400"/>
              </a:xfrm>
              <a:prstGeom prst="ellipse">
                <a:avLst/>
              </a:prstGeom>
              <a:gradFill flip="none"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5F8A32D-BF16-48F5-9C3B-95B82E19ADC3}"/>
                </a:ext>
              </a:extLst>
            </p:cNvPr>
            <p:cNvCxnSpPr/>
            <p:nvPr/>
          </p:nvCxnSpPr>
          <p:spPr bwMode="auto">
            <a:xfrm>
              <a:off x="3374691" y="1964425"/>
              <a:ext cx="788149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C82E6E-F827-4777-930D-FFAF84596923}"/>
                </a:ext>
              </a:extLst>
            </p:cNvPr>
            <p:cNvSpPr txBox="1"/>
            <p:nvPr/>
          </p:nvSpPr>
          <p:spPr>
            <a:xfrm>
              <a:off x="3000949" y="1592480"/>
              <a:ext cx="65991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ymbol" panose="05050102010706020507" pitchFamily="18" charset="2"/>
                  <a:ea typeface="+mn-ea"/>
                  <a:cs typeface="Arial" pitchFamily="34" charset="0"/>
                </a:rPr>
                <a:t>d</a:t>
              </a:r>
              <a:r>
                <a:rPr kumimoji="0" lang="en-US" sz="2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ymbol" panose="05050102010706020507" pitchFamily="18" charset="2"/>
                  <a:ea typeface="+mn-ea"/>
                  <a:cs typeface="Arial" pitchFamily="34" charset="0"/>
                </a:rPr>
                <a:t>1</a:t>
              </a:r>
              <a:endPara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endParaRP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2695A-015E-4B1C-A236-8AF890F671B7}"/>
              </a:ext>
            </a:extLst>
          </p:cNvPr>
          <p:cNvCxnSpPr/>
          <p:nvPr/>
        </p:nvCxnSpPr>
        <p:spPr bwMode="auto">
          <a:xfrm>
            <a:off x="8219414" y="3049471"/>
            <a:ext cx="788149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CC93C03-F5E8-4ACE-8CED-1206FE6DF041}"/>
              </a:ext>
            </a:extLst>
          </p:cNvPr>
          <p:cNvCxnSpPr>
            <a:cxnSpLocks/>
          </p:cNvCxnSpPr>
          <p:nvPr/>
        </p:nvCxnSpPr>
        <p:spPr>
          <a:xfrm flipV="1">
            <a:off x="8822066" y="1487954"/>
            <a:ext cx="0" cy="1544140"/>
          </a:xfrm>
          <a:prstGeom prst="straightConnector1">
            <a:avLst/>
          </a:prstGeom>
          <a:ln w="5715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F5C4CF7-DDFF-467F-88F9-2F7615AA1C0D}"/>
              </a:ext>
            </a:extLst>
          </p:cNvPr>
          <p:cNvSpPr/>
          <p:nvPr/>
        </p:nvSpPr>
        <p:spPr bwMode="auto">
          <a:xfrm>
            <a:off x="8695887" y="2916730"/>
            <a:ext cx="252358" cy="252357"/>
          </a:xfrm>
          <a:prstGeom prst="ellipse">
            <a:avLst/>
          </a:prstGeom>
          <a:gradFill flip="none" rotWithShape="1"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3D1102C-16C2-46EA-B7E3-D134EB0CEC19}"/>
              </a:ext>
            </a:extLst>
          </p:cNvPr>
          <p:cNvCxnSpPr/>
          <p:nvPr/>
        </p:nvCxnSpPr>
        <p:spPr bwMode="auto">
          <a:xfrm>
            <a:off x="8135346" y="1505802"/>
            <a:ext cx="788149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1A748FE-AA2A-44E6-9B21-833108DF298A}"/>
              </a:ext>
            </a:extLst>
          </p:cNvPr>
          <p:cNvSpPr txBox="1"/>
          <p:nvPr/>
        </p:nvSpPr>
        <p:spPr>
          <a:xfrm>
            <a:off x="7769334" y="1228505"/>
            <a:ext cx="6599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itchFamily="34" charset="0"/>
              </a:rPr>
              <a:t>d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itchFamily="34" charset="0"/>
              </a:rPr>
              <a:t>0</a:t>
            </a:r>
            <a:endParaRPr kumimoji="0" lang="en-US" sz="2800" b="0" i="0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Symbol" panose="05050102010706020507" pitchFamily="18" charset="2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35E754-89AC-4951-8533-EF11091B328B}"/>
              </a:ext>
            </a:extLst>
          </p:cNvPr>
          <p:cNvSpPr txBox="1"/>
          <p:nvPr/>
        </p:nvSpPr>
        <p:spPr>
          <a:xfrm>
            <a:off x="7921734" y="2449848"/>
            <a:ext cx="6599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itchFamily="34" charset="0"/>
              </a:rPr>
              <a:t>1</a:t>
            </a:r>
            <a:endParaRPr kumimoji="0" lang="en-US" sz="2800" b="0" i="0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Symbol" panose="05050102010706020507" pitchFamily="18" charset="2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0F6EE5-E93B-4B1D-960A-20680F02EC3E}"/>
              </a:ext>
            </a:extLst>
          </p:cNvPr>
          <p:cNvSpPr txBox="1"/>
          <p:nvPr/>
        </p:nvSpPr>
        <p:spPr>
          <a:xfrm>
            <a:off x="7940463" y="2770484"/>
            <a:ext cx="6599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FF"/>
                </a:solidFill>
                <a:latin typeface="Symbol" panose="05050102010706020507" pitchFamily="18" charset="2"/>
                <a:cs typeface="Arial" pitchFamily="34" charset="0"/>
              </a:rPr>
              <a:t>0</a:t>
            </a:r>
            <a:endParaRPr kumimoji="0" lang="en-US" sz="2800" b="0" i="0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Symbol" panose="05050102010706020507" pitchFamily="18" charset="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9624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 bwMode="auto">
          <a:xfrm>
            <a:off x="0" y="386"/>
            <a:ext cx="12192000" cy="675815"/>
          </a:xfrm>
          <a:prstGeom prst="rect">
            <a:avLst/>
          </a:prstGeom>
          <a:gradFill flip="none" rotWithShape="1">
            <a:gsLst>
              <a:gs pos="21000">
                <a:srgbClr val="1F3CB7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48250" y="38354"/>
            <a:ext cx="5833648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Single qubit site selected gates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A99D6AB-C138-4B45-853D-F8BEB3E3A388}"/>
              </a:ext>
            </a:extLst>
          </p:cNvPr>
          <p:cNvSpPr/>
          <p:nvPr/>
        </p:nvSpPr>
        <p:spPr>
          <a:xfrm>
            <a:off x="261391" y="747256"/>
            <a:ext cx="474382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 </a:t>
            </a: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</a:t>
            </a:r>
            <a:r>
              <a:rPr kumimoji="0" lang="en-US" sz="3200" b="0" i="0" u="none" strike="noStrike" kern="0" cap="none" spc="0" normalizeH="0" baseline="-2500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z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(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itchFamily="34" charset="0"/>
              </a:rPr>
              <a:t>q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) gate is obtained with a focused Stark shift laser.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We use the 459 nm Rydberg laser.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Site selected R</a:t>
            </a:r>
            <a:r>
              <a:rPr kumimoji="0" lang="en-US" sz="3200" b="0" i="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x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(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itchFamily="34" charset="0"/>
              </a:rPr>
              <a:t>q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), R</a:t>
            </a:r>
            <a:r>
              <a:rPr kumimoji="0" lang="en-US" sz="3200" b="0" i="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y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(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itchFamily="34" charset="0"/>
              </a:rPr>
              <a:t>q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) are obtained by combining with global rotations. 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3E6DD3-6A63-4C4A-9AA8-5DA97DD3073D}"/>
              </a:ext>
            </a:extLst>
          </p:cNvPr>
          <p:cNvGrpSpPr/>
          <p:nvPr/>
        </p:nvGrpSpPr>
        <p:grpSpPr>
          <a:xfrm>
            <a:off x="5864244" y="5716786"/>
            <a:ext cx="3548459" cy="1063350"/>
            <a:chOff x="6097949" y="6154280"/>
            <a:chExt cx="3548459" cy="106335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F3ECD6-2B0F-40C3-AE99-D925B6E51E13}"/>
                </a:ext>
              </a:extLst>
            </p:cNvPr>
            <p:cNvSpPr/>
            <p:nvPr/>
          </p:nvSpPr>
          <p:spPr>
            <a:xfrm>
              <a:off x="7239562" y="6509744"/>
              <a:ext cx="1140056" cy="707886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Site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selected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5B21E80-2938-4005-AE21-52C9DC9D46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7949" y="6154280"/>
              <a:ext cx="1141613" cy="761516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D920ACF-6864-4F94-B20F-96BC4B225A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48577" y="6161874"/>
              <a:ext cx="1097831" cy="69574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C74F899-A8E5-4D37-831F-6A95A02A2198}"/>
              </a:ext>
            </a:extLst>
          </p:cNvPr>
          <p:cNvGrpSpPr/>
          <p:nvPr/>
        </p:nvGrpSpPr>
        <p:grpSpPr>
          <a:xfrm>
            <a:off x="7827388" y="3484483"/>
            <a:ext cx="3105912" cy="467571"/>
            <a:chOff x="8061093" y="3921977"/>
            <a:chExt cx="3105912" cy="467571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600AD3-FC19-41A3-99EE-0F1FFA91938C}"/>
                </a:ext>
              </a:extLst>
            </p:cNvPr>
            <p:cNvSpPr/>
            <p:nvPr/>
          </p:nvSpPr>
          <p:spPr>
            <a:xfrm>
              <a:off x="9070017" y="3921977"/>
              <a:ext cx="87075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global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BD48896-99F5-4186-96BF-6F4CCE3012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1093" y="4171028"/>
              <a:ext cx="913430" cy="21852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B573F7-DD57-4FD4-B46D-01D5249BA27C}"/>
                </a:ext>
              </a:extLst>
            </p:cNvPr>
            <p:cNvCxnSpPr>
              <a:cxnSpLocks/>
            </p:cNvCxnSpPr>
            <p:nvPr/>
          </p:nvCxnSpPr>
          <p:spPr>
            <a:xfrm>
              <a:off x="10062129" y="4128509"/>
              <a:ext cx="1104876" cy="2178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7815AE9-8A03-4AD7-8A37-52147D5CF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273" y="3970961"/>
            <a:ext cx="6576022" cy="16152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12E92EB-4448-46AB-878B-373F22A90AB3}"/>
              </a:ext>
            </a:extLst>
          </p:cNvPr>
          <p:cNvSpPr/>
          <p:nvPr/>
        </p:nvSpPr>
        <p:spPr>
          <a:xfrm>
            <a:off x="8859261" y="3996863"/>
            <a:ext cx="1051989" cy="1615247"/>
          </a:xfrm>
          <a:prstGeom prst="rect">
            <a:avLst/>
          </a:prstGeom>
          <a:solidFill>
            <a:srgbClr val="FFCC66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1B301F-550C-4596-8A59-0694173CC116}"/>
              </a:ext>
            </a:extLst>
          </p:cNvPr>
          <p:cNvSpPr/>
          <p:nvPr/>
        </p:nvSpPr>
        <p:spPr>
          <a:xfrm>
            <a:off x="5382273" y="3983912"/>
            <a:ext cx="1051989" cy="1615247"/>
          </a:xfrm>
          <a:prstGeom prst="rect">
            <a:avLst/>
          </a:prstGeom>
          <a:solidFill>
            <a:srgbClr val="FFCC66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B24E07-2E05-44AB-9497-5DA7761BCD84}"/>
              </a:ext>
            </a:extLst>
          </p:cNvPr>
          <p:cNvSpPr/>
          <p:nvPr/>
        </p:nvSpPr>
        <p:spPr>
          <a:xfrm>
            <a:off x="6913958" y="3994586"/>
            <a:ext cx="1826860" cy="1615247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9F164E4-19A4-4CD8-8F32-27113CAA399F}"/>
              </a:ext>
            </a:extLst>
          </p:cNvPr>
          <p:cNvSpPr/>
          <p:nvPr/>
        </p:nvSpPr>
        <p:spPr>
          <a:xfrm>
            <a:off x="10019870" y="3991538"/>
            <a:ext cx="1826860" cy="1615247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2" descr="http://www.codiyascausa.com/wp-content/uploads/horn-shop-grey.png">
            <a:extLst>
              <a:ext uri="{FF2B5EF4-FFF2-40B4-BE49-F238E27FC236}">
                <a16:creationId xmlns:a16="http://schemas.microsoft.com/office/drawing/2014/main" id="{57DC49A9-CCE3-437D-BE84-EDC6F077C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039" y="875749"/>
            <a:ext cx="1068810" cy="118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FBACBFB-67DC-4631-873F-7D6710A6758A}"/>
              </a:ext>
            </a:extLst>
          </p:cNvPr>
          <p:cNvGrpSpPr/>
          <p:nvPr/>
        </p:nvGrpSpPr>
        <p:grpSpPr>
          <a:xfrm>
            <a:off x="5271333" y="806779"/>
            <a:ext cx="1221130" cy="1290028"/>
            <a:chOff x="3366622" y="1270779"/>
            <a:chExt cx="2040524" cy="2155652"/>
          </a:xfrm>
        </p:grpSpPr>
        <p:pic>
          <p:nvPicPr>
            <p:cNvPr id="23" name="Picture 3" descr="D:\users\mark\funding\active\iarpa qc\reviews and presentations\2014.05 may maryland review\2013_11_14_15_18_54_retention_PCA_filtered_image_rotated_smoothed.png">
              <a:extLst>
                <a:ext uri="{FF2B5EF4-FFF2-40B4-BE49-F238E27FC236}">
                  <a16:creationId xmlns:a16="http://schemas.microsoft.com/office/drawing/2014/main" id="{404686D8-C554-4034-AE67-6CFAAF3C94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6622" y="1270779"/>
              <a:ext cx="2040524" cy="215565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3" descr="D:\users\mark\talks\2013\2013.4 april japan workshop\gbeam.jpg">
              <a:extLst>
                <a:ext uri="{FF2B5EF4-FFF2-40B4-BE49-F238E27FC236}">
                  <a16:creationId xmlns:a16="http://schemas.microsoft.com/office/drawing/2014/main" id="{05628BC2-9162-4780-989E-E04CCCA8E7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287428">
              <a:off x="3404842" y="1483610"/>
              <a:ext cx="616807" cy="692254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EE35019-96F1-4AEE-9CEA-0727F253E90F}"/>
              </a:ext>
            </a:extLst>
          </p:cNvPr>
          <p:cNvGrpSpPr/>
          <p:nvPr/>
        </p:nvGrpSpPr>
        <p:grpSpPr>
          <a:xfrm>
            <a:off x="7805145" y="715620"/>
            <a:ext cx="1373117" cy="2555497"/>
            <a:chOff x="3000949" y="1471783"/>
            <a:chExt cx="1373117" cy="255549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DCAA221-DA49-4FC7-B923-C0FBF9533B5A}"/>
                </a:ext>
              </a:extLst>
            </p:cNvPr>
            <p:cNvSpPr/>
            <p:nvPr/>
          </p:nvSpPr>
          <p:spPr>
            <a:xfrm>
              <a:off x="3034154" y="1471783"/>
              <a:ext cx="1339912" cy="255549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9C36079-1EB1-4EFF-BF63-C73C90FF55EA}"/>
                </a:ext>
              </a:extLst>
            </p:cNvPr>
            <p:cNvGrpSpPr/>
            <p:nvPr/>
          </p:nvGrpSpPr>
          <p:grpSpPr>
            <a:xfrm>
              <a:off x="3365413" y="1684804"/>
              <a:ext cx="801666" cy="1950161"/>
              <a:chOff x="-1883026" y="3016040"/>
              <a:chExt cx="1291010" cy="3140569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173AAD0-2EE1-45F7-BB45-78744C21B0AF}"/>
                  </a:ext>
                </a:extLst>
              </p:cNvPr>
              <p:cNvCxnSpPr/>
              <p:nvPr/>
            </p:nvCxnSpPr>
            <p:spPr bwMode="auto">
              <a:xfrm>
                <a:off x="-1861258" y="5940608"/>
                <a:ext cx="1269242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EE64549-2398-4164-9DD0-EB8FEC54C50E}"/>
                  </a:ext>
                </a:extLst>
              </p:cNvPr>
              <p:cNvCxnSpPr/>
              <p:nvPr/>
            </p:nvCxnSpPr>
            <p:spPr bwMode="auto">
              <a:xfrm>
                <a:off x="-1883026" y="3016040"/>
                <a:ext cx="1269242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25CB5FA9-76E9-4312-94AB-EF8B7E44A4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568582" y="3449287"/>
                <a:ext cx="0" cy="2486707"/>
              </a:xfrm>
              <a:prstGeom prst="straightConnector1">
                <a:avLst/>
              </a:prstGeom>
              <a:ln w="57150">
                <a:solidFill>
                  <a:srgbClr val="0000FF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1DA4A44-5516-455E-902A-B5323659CBEE}"/>
                  </a:ext>
                </a:extLst>
              </p:cNvPr>
              <p:cNvSpPr/>
              <p:nvPr/>
            </p:nvSpPr>
            <p:spPr bwMode="auto">
              <a:xfrm>
                <a:off x="-1771782" y="5750209"/>
                <a:ext cx="406400" cy="406400"/>
              </a:xfrm>
              <a:prstGeom prst="ellipse">
                <a:avLst/>
              </a:prstGeom>
              <a:gradFill flip="none"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774FA3B-65F6-4D26-90FE-D8208344ACA3}"/>
                </a:ext>
              </a:extLst>
            </p:cNvPr>
            <p:cNvCxnSpPr/>
            <p:nvPr/>
          </p:nvCxnSpPr>
          <p:spPr bwMode="auto">
            <a:xfrm>
              <a:off x="3374691" y="1964425"/>
              <a:ext cx="788149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589B903-BCB8-4955-8D13-E926B2A55EDF}"/>
                </a:ext>
              </a:extLst>
            </p:cNvPr>
            <p:cNvSpPr txBox="1"/>
            <p:nvPr/>
          </p:nvSpPr>
          <p:spPr>
            <a:xfrm>
              <a:off x="3000949" y="1592480"/>
              <a:ext cx="65991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ymbol" panose="05050102010706020507" pitchFamily="18" charset="2"/>
                  <a:ea typeface="+mn-ea"/>
                  <a:cs typeface="Arial" pitchFamily="34" charset="0"/>
                </a:rPr>
                <a:t>d</a:t>
              </a:r>
              <a:r>
                <a:rPr kumimoji="0" lang="en-US" sz="2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ymbol" panose="05050102010706020507" pitchFamily="18" charset="2"/>
                  <a:ea typeface="+mn-ea"/>
                  <a:cs typeface="Arial" pitchFamily="34" charset="0"/>
                </a:rPr>
                <a:t>1</a:t>
              </a:r>
              <a:endPara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endParaRPr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40489EF-7764-4E61-803F-ECB20E6E6B2B}"/>
              </a:ext>
            </a:extLst>
          </p:cNvPr>
          <p:cNvCxnSpPr/>
          <p:nvPr/>
        </p:nvCxnSpPr>
        <p:spPr bwMode="auto">
          <a:xfrm>
            <a:off x="8219414" y="3049471"/>
            <a:ext cx="788149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97B4733-1553-42F6-B3AF-0CF198A62F06}"/>
              </a:ext>
            </a:extLst>
          </p:cNvPr>
          <p:cNvCxnSpPr>
            <a:cxnSpLocks/>
          </p:cNvCxnSpPr>
          <p:nvPr/>
        </p:nvCxnSpPr>
        <p:spPr>
          <a:xfrm flipV="1">
            <a:off x="8822066" y="1487954"/>
            <a:ext cx="0" cy="1544140"/>
          </a:xfrm>
          <a:prstGeom prst="straightConnector1">
            <a:avLst/>
          </a:prstGeom>
          <a:ln w="5715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9DFE32C3-DBA7-4E1D-BF57-307097E52783}"/>
              </a:ext>
            </a:extLst>
          </p:cNvPr>
          <p:cNvSpPr/>
          <p:nvPr/>
        </p:nvSpPr>
        <p:spPr bwMode="auto">
          <a:xfrm>
            <a:off x="8695887" y="2916730"/>
            <a:ext cx="252358" cy="252357"/>
          </a:xfrm>
          <a:prstGeom prst="ellipse">
            <a:avLst/>
          </a:prstGeom>
          <a:gradFill flip="none" rotWithShape="1"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C95379D-658A-4DA8-9A90-E8BC3F6A704B}"/>
              </a:ext>
            </a:extLst>
          </p:cNvPr>
          <p:cNvCxnSpPr/>
          <p:nvPr/>
        </p:nvCxnSpPr>
        <p:spPr bwMode="auto">
          <a:xfrm>
            <a:off x="8135346" y="1505802"/>
            <a:ext cx="788149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B9E6B4B-3BF2-467E-8B01-3E78729D7D4E}"/>
              </a:ext>
            </a:extLst>
          </p:cNvPr>
          <p:cNvSpPr txBox="1"/>
          <p:nvPr/>
        </p:nvSpPr>
        <p:spPr>
          <a:xfrm>
            <a:off x="7769334" y="1228505"/>
            <a:ext cx="6599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itchFamily="34" charset="0"/>
              </a:rPr>
              <a:t>d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itchFamily="34" charset="0"/>
              </a:rPr>
              <a:t>0</a:t>
            </a:r>
            <a:endParaRPr kumimoji="0" lang="en-US" sz="2800" b="0" i="0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Symbol" panose="05050102010706020507" pitchFamily="18" charset="2"/>
              <a:ea typeface="+mn-ea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630EF6-C8DB-4151-90E9-E9EB08FDA458}"/>
              </a:ext>
            </a:extLst>
          </p:cNvPr>
          <p:cNvSpPr txBox="1"/>
          <p:nvPr/>
        </p:nvSpPr>
        <p:spPr>
          <a:xfrm>
            <a:off x="7921734" y="2449848"/>
            <a:ext cx="6599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itchFamily="34" charset="0"/>
              </a:rPr>
              <a:t>1</a:t>
            </a:r>
            <a:endParaRPr kumimoji="0" lang="en-US" sz="2800" b="0" i="0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Symbol" panose="05050102010706020507" pitchFamily="18" charset="2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7CDB1D3-77D3-4933-88A8-35F2CFB2134C}"/>
              </a:ext>
            </a:extLst>
          </p:cNvPr>
          <p:cNvSpPr txBox="1"/>
          <p:nvPr/>
        </p:nvSpPr>
        <p:spPr>
          <a:xfrm>
            <a:off x="7940463" y="2770484"/>
            <a:ext cx="6599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itchFamily="34" charset="0"/>
              </a:rPr>
              <a:t>0</a:t>
            </a:r>
            <a:endParaRPr kumimoji="0" lang="en-US" sz="2800" b="0" i="0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Symbol" panose="05050102010706020507" pitchFamily="18" charset="2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D5B820-C9F9-ABEB-FD57-A5637CAAE6EE}"/>
              </a:ext>
            </a:extLst>
          </p:cNvPr>
          <p:cNvSpPr txBox="1"/>
          <p:nvPr/>
        </p:nvSpPr>
        <p:spPr>
          <a:xfrm>
            <a:off x="10077747" y="5813484"/>
            <a:ext cx="21298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Weiss group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Science (2016)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2074EFF-BD15-EAB8-28B7-4B2F821F852E}"/>
              </a:ext>
            </a:extLst>
          </p:cNvPr>
          <p:cNvGrpSpPr/>
          <p:nvPr/>
        </p:nvGrpSpPr>
        <p:grpSpPr>
          <a:xfrm>
            <a:off x="9394697" y="684151"/>
            <a:ext cx="2422232" cy="2713964"/>
            <a:chOff x="6698903" y="1221327"/>
            <a:chExt cx="4301447" cy="4819512"/>
          </a:xfrm>
        </p:grpSpPr>
        <p:pic>
          <p:nvPicPr>
            <p:cNvPr id="53" name="그림 14">
              <a:extLst>
                <a:ext uri="{FF2B5EF4-FFF2-40B4-BE49-F238E27FC236}">
                  <a16:creationId xmlns:a16="http://schemas.microsoft.com/office/drawing/2014/main" id="{C9294A8B-AC11-1FAE-6B0E-C781D80E2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98903" y="3169236"/>
              <a:ext cx="4301447" cy="287160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3">
                  <a:extLst>
                    <a:ext uri="{FF2B5EF4-FFF2-40B4-BE49-F238E27FC236}">
                      <a16:creationId xmlns:a16="http://schemas.microsoft.com/office/drawing/2014/main" id="{4906436B-E7E6-188F-DBA0-E548D9FAFF56}"/>
                    </a:ext>
                  </a:extLst>
                </p:cNvPr>
                <p:cNvSpPr/>
                <p:nvPr/>
              </p:nvSpPr>
              <p:spPr>
                <a:xfrm>
                  <a:off x="7247821" y="1694045"/>
                  <a:ext cx="924025" cy="9144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altLang="ko-KR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kumimoji="0" lang="en-US" altLang="ko-KR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π</m:t>
                            </m:r>
                          </m:num>
                          <m:den>
                            <m:r>
                              <a:rPr kumimoji="0" lang="en-US" altLang="ko-KR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4" name="직사각형 3">
                  <a:extLst>
                    <a:ext uri="{FF2B5EF4-FFF2-40B4-BE49-F238E27FC236}">
                      <a16:creationId xmlns:a16="http://schemas.microsoft.com/office/drawing/2014/main" id="{4906436B-E7E6-188F-DBA0-E548D9FAFF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7821" y="1694045"/>
                  <a:ext cx="924025" cy="914400"/>
                </a:xfrm>
                <a:prstGeom prst="rect">
                  <a:avLst/>
                </a:prstGeom>
                <a:blipFill>
                  <a:blip r:embed="rId7"/>
                  <a:stretch>
                    <a:fillRect b="-2299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직사각형 21">
                  <a:extLst>
                    <a:ext uri="{FF2B5EF4-FFF2-40B4-BE49-F238E27FC236}">
                      <a16:creationId xmlns:a16="http://schemas.microsoft.com/office/drawing/2014/main" id="{112BB575-356C-7EBB-A039-80DD60F06A4A}"/>
                    </a:ext>
                  </a:extLst>
                </p:cNvPr>
                <p:cNvSpPr/>
                <p:nvPr/>
              </p:nvSpPr>
              <p:spPr>
                <a:xfrm>
                  <a:off x="9914018" y="1694045"/>
                  <a:ext cx="924025" cy="9144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altLang="ko-KR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kumimoji="0" lang="en-US" altLang="ko-KR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π</m:t>
                            </m:r>
                          </m:num>
                          <m:den>
                            <m:r>
                              <a:rPr kumimoji="0" lang="en-US" altLang="ko-KR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5" name="직사각형 21">
                  <a:extLst>
                    <a:ext uri="{FF2B5EF4-FFF2-40B4-BE49-F238E27FC236}">
                      <a16:creationId xmlns:a16="http://schemas.microsoft.com/office/drawing/2014/main" id="{112BB575-356C-7EBB-A039-80DD60F06A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4018" y="1694045"/>
                  <a:ext cx="924025" cy="914400"/>
                </a:xfrm>
                <a:prstGeom prst="rect">
                  <a:avLst/>
                </a:prstGeom>
                <a:blipFill>
                  <a:blip r:embed="rId8"/>
                  <a:stretch>
                    <a:fillRect b="-2299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직사각형 22">
              <a:extLst>
                <a:ext uri="{FF2B5EF4-FFF2-40B4-BE49-F238E27FC236}">
                  <a16:creationId xmlns:a16="http://schemas.microsoft.com/office/drawing/2014/main" id="{CD32F450-C994-BABF-EF11-BF37251999CB}"/>
                </a:ext>
              </a:extLst>
            </p:cNvPr>
            <p:cNvSpPr/>
            <p:nvPr/>
          </p:nvSpPr>
          <p:spPr>
            <a:xfrm>
              <a:off x="8573098" y="1694045"/>
              <a:ext cx="224392" cy="914400"/>
            </a:xfrm>
            <a:prstGeom prst="rect">
              <a:avLst/>
            </a:prstGeom>
            <a:noFill/>
            <a:ln w="19050">
              <a:solidFill>
                <a:srgbClr val="00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C21D0FA-25F5-99B5-A19C-02DBD95F677D}"/>
                </a:ext>
              </a:extLst>
            </p:cNvPr>
            <p:cNvSpPr txBox="1"/>
            <p:nvPr/>
          </p:nvSpPr>
          <p:spPr>
            <a:xfrm>
              <a:off x="7101316" y="1249197"/>
              <a:ext cx="1142324" cy="4919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4285F4">
                    <a:lumMod val="75000"/>
                  </a:srgbClr>
                </a:buClr>
                <a:buSzPct val="167000"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맑은 고딕" panose="020B0503020000020004" pitchFamily="34" charset="-127"/>
                  <a:cs typeface="Arial" pitchFamily="34" charset="0"/>
                </a:rPr>
                <a:t>μwave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C665247-CCFA-90F3-5A52-612BA26C92AD}"/>
                </a:ext>
              </a:extLst>
            </p:cNvPr>
            <p:cNvSpPr txBox="1"/>
            <p:nvPr/>
          </p:nvSpPr>
          <p:spPr>
            <a:xfrm>
              <a:off x="9840754" y="1249197"/>
              <a:ext cx="1133174" cy="4919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4285F4">
                    <a:lumMod val="75000"/>
                  </a:srgbClr>
                </a:buClr>
                <a:buSzPct val="167000"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맑은 고딕" panose="020B0503020000020004" pitchFamily="34" charset="-127"/>
                  <a:cs typeface="Arial" pitchFamily="34" charset="0"/>
                </a:rPr>
                <a:t>μwave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FB18388-61A1-0520-2991-EC2805A8E5CD}"/>
                </a:ext>
              </a:extLst>
            </p:cNvPr>
            <p:cNvSpPr txBox="1"/>
            <p:nvPr/>
          </p:nvSpPr>
          <p:spPr>
            <a:xfrm>
              <a:off x="8171846" y="1221327"/>
              <a:ext cx="1648374" cy="4919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4285F4">
                    <a:lumMod val="75000"/>
                  </a:srgbClr>
                </a:buClr>
                <a:buSzPct val="167000"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맑은 고딕" panose="020B0503020000020004" pitchFamily="34" charset="-127"/>
                  <a:cs typeface="Arial" pitchFamily="34" charset="0"/>
                </a:rPr>
                <a:t>459 pulse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cxnSp>
          <p:nvCxnSpPr>
            <p:cNvPr id="60" name="직선 화살표 연결선 30">
              <a:extLst>
                <a:ext uri="{FF2B5EF4-FFF2-40B4-BE49-F238E27FC236}">
                  <a16:creationId xmlns:a16="http://schemas.microsoft.com/office/drawing/2014/main" id="{E554CB31-FB60-250D-BAAC-4F3C51BA5272}"/>
                </a:ext>
              </a:extLst>
            </p:cNvPr>
            <p:cNvCxnSpPr>
              <a:cxnSpLocks/>
            </p:cNvCxnSpPr>
            <p:nvPr/>
          </p:nvCxnSpPr>
          <p:spPr>
            <a:xfrm>
              <a:off x="8534598" y="2743199"/>
              <a:ext cx="308009" cy="0"/>
            </a:xfrm>
            <a:prstGeom prst="straightConnector1">
              <a:avLst/>
            </a:prstGeom>
            <a:ln>
              <a:solidFill>
                <a:srgbClr val="0033CC"/>
              </a:solidFill>
              <a:prstDash val="solid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D44DDC3-928D-6AAA-8459-82C9017EF032}"/>
                </a:ext>
              </a:extLst>
            </p:cNvPr>
            <p:cNvSpPr txBox="1"/>
            <p:nvPr/>
          </p:nvSpPr>
          <p:spPr>
            <a:xfrm>
              <a:off x="8573098" y="2693312"/>
              <a:ext cx="308009" cy="4919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4285F4">
                    <a:lumMod val="75000"/>
                  </a:srgbClr>
                </a:buClr>
                <a:buSzPct val="167000"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t</a:t>
              </a:r>
            </a:p>
          </p:txBody>
        </p:sp>
        <p:cxnSp>
          <p:nvCxnSpPr>
            <p:cNvPr id="63" name="직선 화살표 연결선 2">
              <a:extLst>
                <a:ext uri="{FF2B5EF4-FFF2-40B4-BE49-F238E27FC236}">
                  <a16:creationId xmlns:a16="http://schemas.microsoft.com/office/drawing/2014/main" id="{AFF67CC6-C945-06C3-49D8-EB8715C12DC4}"/>
                </a:ext>
              </a:extLst>
            </p:cNvPr>
            <p:cNvCxnSpPr/>
            <p:nvPr/>
          </p:nvCxnSpPr>
          <p:spPr>
            <a:xfrm>
              <a:off x="7122693" y="2608445"/>
              <a:ext cx="387765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6083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 bwMode="auto">
          <a:xfrm>
            <a:off x="0" y="386"/>
            <a:ext cx="12192000" cy="675815"/>
          </a:xfrm>
          <a:prstGeom prst="rect">
            <a:avLst/>
          </a:prstGeom>
          <a:gradFill flip="none" rotWithShape="1">
            <a:gsLst>
              <a:gs pos="21000">
                <a:srgbClr val="1F3CB7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105174" y="0"/>
            <a:ext cx="9637575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Single qubit gates – local Randomized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Bencharking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F6ED5B-E488-469B-BC73-B388BC266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179" y="2862094"/>
            <a:ext cx="5419754" cy="36131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2AB79F7-5260-4BE7-9154-9BE4A4282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142" y="2752725"/>
            <a:ext cx="5583809" cy="372253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9167FD4-51D3-4FC7-9276-CA58D0B8BB6A}"/>
              </a:ext>
            </a:extLst>
          </p:cNvPr>
          <p:cNvSpPr txBox="1"/>
          <p:nvPr/>
        </p:nvSpPr>
        <p:spPr>
          <a:xfrm>
            <a:off x="1771650" y="923102"/>
            <a:ext cx="409161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400" kern="0" dirty="0">
                <a:solidFill>
                  <a:srgbClr val="0000FF"/>
                </a:solidFill>
                <a:latin typeface="Arial"/>
                <a:cs typeface="Arial"/>
                <a:sym typeface="Arial"/>
              </a:rPr>
              <a:t>SPAM 6 sites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lang="en-US" sz="2400" kern="0" dirty="0">
              <a:solidFill>
                <a:srgbClr val="0000FF"/>
              </a:solidFill>
              <a:latin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400" kern="0" dirty="0">
                <a:solidFill>
                  <a:srgbClr val="0000FF"/>
                </a:solidFill>
                <a:latin typeface="Arial"/>
                <a:cs typeface="Arial"/>
                <a:sym typeface="Arial"/>
              </a:rPr>
              <a:t>Average error=0.025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lang="en-US" sz="2400" kern="0" dirty="0">
              <a:solidFill>
                <a:srgbClr val="0000FF"/>
              </a:solidFill>
              <a:latin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400" kern="0" dirty="0">
                <a:solidFill>
                  <a:srgbClr val="0000FF"/>
                </a:solidFill>
                <a:latin typeface="Arial"/>
                <a:cs typeface="Arial"/>
                <a:sym typeface="Arial"/>
              </a:rPr>
              <a:t>Extracted from local RB </a:t>
            </a:r>
            <a:endParaRPr lang="en-US" sz="2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57196E-E908-4D4D-B7A7-ADECB2C56F4F}"/>
              </a:ext>
            </a:extLst>
          </p:cNvPr>
          <p:cNvSpPr txBox="1"/>
          <p:nvPr/>
        </p:nvSpPr>
        <p:spPr>
          <a:xfrm>
            <a:off x="7151876" y="1292433"/>
            <a:ext cx="37433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400" kern="0" dirty="0">
                <a:solidFill>
                  <a:srgbClr val="0000FF"/>
                </a:solidFill>
                <a:latin typeface="Arial"/>
                <a:cs typeface="Arial"/>
                <a:sym typeface="Arial"/>
              </a:rPr>
              <a:t>Local gates 6 sites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lang="en-US" sz="2400" kern="0" dirty="0">
              <a:solidFill>
                <a:srgbClr val="0000FF"/>
              </a:solidFill>
              <a:latin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400" kern="0" dirty="0">
                <a:solidFill>
                  <a:srgbClr val="0000FF"/>
                </a:solidFill>
                <a:latin typeface="Arial"/>
                <a:cs typeface="Arial"/>
                <a:sym typeface="Arial"/>
              </a:rPr>
              <a:t>average F=0.993</a:t>
            </a:r>
            <a:endParaRPr lang="en-US" sz="2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5785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F5B841E1-0136-4665-B084-3F045BDD42FF}"/>
              </a:ext>
            </a:extLst>
          </p:cNvPr>
          <p:cNvSpPr txBox="1">
            <a:spLocks/>
          </p:cNvSpPr>
          <p:nvPr/>
        </p:nvSpPr>
        <p:spPr>
          <a:xfrm>
            <a:off x="108716" y="-44013"/>
            <a:ext cx="6380574" cy="85780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0" dirty="0">
                <a:solidFill>
                  <a:srgbClr val="FFFFFF">
                    <a:lumMod val="95000"/>
                  </a:srgbClr>
                </a:solidFill>
              </a:rPr>
              <a:t>Optical addressing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4109F17-3AA1-18EA-B490-BD3BE8826BEC}"/>
              </a:ext>
            </a:extLst>
          </p:cNvPr>
          <p:cNvGrpSpPr/>
          <p:nvPr/>
        </p:nvGrpSpPr>
        <p:grpSpPr>
          <a:xfrm>
            <a:off x="7104371" y="710239"/>
            <a:ext cx="4945030" cy="3071535"/>
            <a:chOff x="5222158" y="1609637"/>
            <a:chExt cx="6775654" cy="420860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5B1FD6C-ACE8-E08D-C6F2-18B7EFD8B25A}"/>
                </a:ext>
              </a:extLst>
            </p:cNvPr>
            <p:cNvSpPr txBox="1"/>
            <p:nvPr/>
          </p:nvSpPr>
          <p:spPr>
            <a:xfrm>
              <a:off x="10723319" y="1609637"/>
              <a:ext cx="835741" cy="4217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4 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Symbol" panose="05050102010706020507" pitchFamily="18" charset="2"/>
                  <a:ea typeface="+mn-ea"/>
                  <a:cs typeface="Calibri Light" panose="020F0302020204030204" pitchFamily="34" charset="0"/>
                </a:rPr>
                <a:t>m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m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96F208-B085-0826-2FFB-7AA6337BD248}"/>
                </a:ext>
              </a:extLst>
            </p:cNvPr>
            <p:cNvSpPr txBox="1"/>
            <p:nvPr/>
          </p:nvSpPr>
          <p:spPr>
            <a:xfrm>
              <a:off x="11162071" y="3325932"/>
              <a:ext cx="835741" cy="4217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5 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Symbol" panose="05050102010706020507" pitchFamily="18" charset="2"/>
                  <a:ea typeface="+mn-ea"/>
                  <a:cs typeface="Calibri Light" panose="020F0302020204030204" pitchFamily="34" charset="0"/>
                </a:rPr>
                <a:t>m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m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CDDB918-9CAD-142D-7778-1949D46DDAD4}"/>
                </a:ext>
              </a:extLst>
            </p:cNvPr>
            <p:cNvGrpSpPr/>
            <p:nvPr/>
          </p:nvGrpSpPr>
          <p:grpSpPr>
            <a:xfrm>
              <a:off x="5222158" y="1609637"/>
              <a:ext cx="6166066" cy="4208601"/>
              <a:chOff x="5222158" y="1609637"/>
              <a:chExt cx="6166066" cy="4208601"/>
            </a:xfrm>
          </p:grpSpPr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A31927FE-43BB-A209-DE2F-8EE988D8DC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2158" y="1895935"/>
                <a:ext cx="6166066" cy="3922303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FE7874-8B8D-B105-54DF-FC734F97F969}"/>
                  </a:ext>
                </a:extLst>
              </p:cNvPr>
              <p:cNvSpPr txBox="1"/>
              <p:nvPr/>
            </p:nvSpPr>
            <p:spPr>
              <a:xfrm>
                <a:off x="7123471" y="1609637"/>
                <a:ext cx="1519084" cy="4217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41A34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w=2 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41A34"/>
                    </a:solidFill>
                    <a:effectLst/>
                    <a:uLnTx/>
                    <a:uFillTx/>
                    <a:latin typeface="Symbol" panose="05050102010706020507" pitchFamily="18" charset="2"/>
                    <a:ea typeface="+mn-ea"/>
                    <a:cs typeface="Calibri Light" panose="020F0302020204030204" pitchFamily="34" charset="0"/>
                  </a:rPr>
                  <a:t>m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41A34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m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FA8B8E1-075B-FF9C-8BA2-79DA22F6E224}"/>
                  </a:ext>
                </a:extLst>
              </p:cNvPr>
              <p:cNvSpPr txBox="1"/>
              <p:nvPr/>
            </p:nvSpPr>
            <p:spPr>
              <a:xfrm>
                <a:off x="8903113" y="1609637"/>
                <a:ext cx="1519084" cy="4217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41A34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3 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41A34"/>
                    </a:solidFill>
                    <a:effectLst/>
                    <a:uLnTx/>
                    <a:uFillTx/>
                    <a:latin typeface="Symbol" panose="05050102010706020507" pitchFamily="18" charset="2"/>
                    <a:ea typeface="+mn-ea"/>
                    <a:cs typeface="Calibri Light" panose="020F0302020204030204" pitchFamily="34" charset="0"/>
                  </a:rPr>
                  <a:t>m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41A34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m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78E575A-638B-581B-560E-E07D46903926}"/>
                  </a:ext>
                </a:extLst>
              </p:cNvPr>
              <p:cNvSpPr txBox="1"/>
              <p:nvPr/>
            </p:nvSpPr>
            <p:spPr>
              <a:xfrm>
                <a:off x="9665109" y="4333483"/>
                <a:ext cx="1519084" cy="6325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T=5 </a:t>
                </a:r>
                <a:r>
                  <a:rPr kumimoji="0" lang="en-US" sz="24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ymbol" panose="05050102010706020507" pitchFamily="18" charset="2"/>
                    <a:ea typeface="+mn-ea"/>
                    <a:cs typeface="Calibri Light" panose="020F0302020204030204" pitchFamily="34" charset="0"/>
                  </a:rPr>
                  <a:t>m</a:t>
                </a:r>
                <a:r>
                  <a:rPr kumimoji="0" lang="en-US" sz="24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K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93FF3DC9-B26D-FD60-17BE-34C2B0A020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15549" y="3928009"/>
                <a:ext cx="4768645" cy="14748"/>
              </a:xfrm>
              <a:prstGeom prst="line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48ADFEA-D87E-3AED-57A7-4EC94BDEA9E0}"/>
              </a:ext>
            </a:extLst>
          </p:cNvPr>
          <p:cNvGrpSpPr/>
          <p:nvPr/>
        </p:nvGrpSpPr>
        <p:grpSpPr>
          <a:xfrm>
            <a:off x="1773084" y="2816158"/>
            <a:ext cx="2271382" cy="2222831"/>
            <a:chOff x="1193410" y="1981726"/>
            <a:chExt cx="2957770" cy="2894547"/>
          </a:xfrm>
        </p:grpSpPr>
        <p:pic>
          <p:nvPicPr>
            <p:cNvPr id="13" name="Picture 12" descr="A close up of a building&#10;&#10;Description automatically generated">
              <a:extLst>
                <a:ext uri="{FF2B5EF4-FFF2-40B4-BE49-F238E27FC236}">
                  <a16:creationId xmlns:a16="http://schemas.microsoft.com/office/drawing/2014/main" id="{4372C3E6-9591-CFC7-51D4-87B31D37B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410" y="1981726"/>
              <a:ext cx="2957770" cy="2894547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32122E8-F521-23B5-1E7E-64888BBAAEAF}"/>
                </a:ext>
              </a:extLst>
            </p:cNvPr>
            <p:cNvSpPr/>
            <p:nvPr/>
          </p:nvSpPr>
          <p:spPr>
            <a:xfrm>
              <a:off x="2548230" y="3298444"/>
              <a:ext cx="241588" cy="236147"/>
            </a:xfrm>
            <a:prstGeom prst="ellipse">
              <a:avLst/>
            </a:prstGeom>
            <a:gradFill flip="none" rotWithShape="1">
              <a:gsLst>
                <a:gs pos="19000">
                  <a:srgbClr val="FF0000"/>
                </a:gs>
                <a:gs pos="65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FBC8390-3B57-7EE0-6058-4C61A8F2C469}"/>
              </a:ext>
            </a:extLst>
          </p:cNvPr>
          <p:cNvSpPr txBox="1"/>
          <p:nvPr/>
        </p:nvSpPr>
        <p:spPr>
          <a:xfrm>
            <a:off x="181933" y="786267"/>
            <a:ext cx="5453685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Focused Gaussian control beams with w=3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ymbol" panose="05050102010706020507" pitchFamily="18" charset="2"/>
                <a:cs typeface="Arial" pitchFamily="34" charset="0"/>
              </a:rPr>
              <a:t>m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kern="0" dirty="0">
              <a:latin typeface="Arial" pitchFamily="34" charset="0"/>
              <a:cs typeface="Arial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kern="0" dirty="0">
                <a:latin typeface="Arial" pitchFamily="34" charset="0"/>
                <a:cs typeface="Arial" pitchFamily="34" charset="0"/>
              </a:rPr>
              <a:t>Very sensitive to alignment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kern="0" dirty="0">
              <a:latin typeface="Arial" pitchFamily="34" charset="0"/>
              <a:cs typeface="Arial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kern="0" dirty="0">
              <a:latin typeface="Arial" pitchFamily="34" charset="0"/>
              <a:cs typeface="Arial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kern="0" dirty="0">
              <a:latin typeface="Arial" pitchFamily="34" charset="0"/>
              <a:cs typeface="Arial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kern="0" dirty="0">
              <a:latin typeface="Arial" pitchFamily="34" charset="0"/>
              <a:cs typeface="Arial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kern="0" dirty="0">
              <a:latin typeface="Arial" pitchFamily="34" charset="0"/>
              <a:cs typeface="Arial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kern="0" dirty="0">
              <a:latin typeface="Arial" pitchFamily="34" charset="0"/>
              <a:cs typeface="Arial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kern="0" dirty="0">
              <a:latin typeface="Arial" pitchFamily="34" charset="0"/>
              <a:cs typeface="Arial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kern="0" dirty="0">
                <a:latin typeface="Arial" pitchFamily="34" charset="0"/>
                <a:cs typeface="Arial" pitchFamily="34" charset="0"/>
              </a:rPr>
              <a:t>Beam shaping reduces sensitivity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2C3CBDE-A777-8CD9-2130-9A9E26E6DB55}"/>
              </a:ext>
            </a:extLst>
          </p:cNvPr>
          <p:cNvGrpSpPr/>
          <p:nvPr/>
        </p:nvGrpSpPr>
        <p:grpSpPr>
          <a:xfrm>
            <a:off x="7252014" y="4050468"/>
            <a:ext cx="4586548" cy="2843335"/>
            <a:chOff x="7252014" y="4355711"/>
            <a:chExt cx="4094165" cy="253809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E03500A-3707-9EAF-A7F5-A296D87A0D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7089"/>
            <a:stretch/>
          </p:blipFill>
          <p:spPr>
            <a:xfrm>
              <a:off x="7252014" y="4355711"/>
              <a:ext cx="4094165" cy="253809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77C7A9-A1EE-8B04-6D53-31CFF9CE7E8C}"/>
                </a:ext>
              </a:extLst>
            </p:cNvPr>
            <p:cNvSpPr txBox="1"/>
            <p:nvPr/>
          </p:nvSpPr>
          <p:spPr>
            <a:xfrm>
              <a:off x="7735837" y="4377634"/>
              <a:ext cx="167453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ymbol" panose="05050102010706020507" pitchFamily="18" charset="2"/>
                  <a:ea typeface="+mn-ea"/>
                  <a:cs typeface="Calibri Light" panose="020F0302020204030204" pitchFamily="34" charset="0"/>
                </a:rPr>
                <a:t>s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=20 nm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4ADD8A2-E65E-9613-37E9-4F84A7183716}"/>
              </a:ext>
            </a:extLst>
          </p:cNvPr>
          <p:cNvSpPr txBox="1"/>
          <p:nvPr/>
        </p:nvSpPr>
        <p:spPr>
          <a:xfrm>
            <a:off x="5084883" y="3904168"/>
            <a:ext cx="24441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kern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Measured beam position jitter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0AC94D-9834-1D79-02F1-2E4ED196FFD8}"/>
              </a:ext>
            </a:extLst>
          </p:cNvPr>
          <p:cNvSpPr txBox="1"/>
          <p:nvPr/>
        </p:nvSpPr>
        <p:spPr>
          <a:xfrm>
            <a:off x="5708835" y="865029"/>
            <a:ext cx="14513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kern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Simulated Rz error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3F76DA-331E-5310-6B25-6207C2C4FB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7339" y="6363722"/>
            <a:ext cx="3074675" cy="4551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C0CE212-521A-39ED-7F52-62E03D281F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3447" y="4956855"/>
            <a:ext cx="2638567" cy="152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6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CDDB918-9CAD-142D-7778-1949D46DDAD4}"/>
              </a:ext>
            </a:extLst>
          </p:cNvPr>
          <p:cNvGrpSpPr/>
          <p:nvPr/>
        </p:nvGrpSpPr>
        <p:grpSpPr>
          <a:xfrm>
            <a:off x="674074" y="2270608"/>
            <a:ext cx="4500138" cy="3071535"/>
            <a:chOff x="5222158" y="1609637"/>
            <a:chExt cx="6166066" cy="4208601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A31927FE-43BB-A209-DE2F-8EE988D8D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22158" y="1895935"/>
              <a:ext cx="6166066" cy="392230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FFE7874-8B8D-B105-54DF-FC734F97F969}"/>
                </a:ext>
              </a:extLst>
            </p:cNvPr>
            <p:cNvSpPr txBox="1"/>
            <p:nvPr/>
          </p:nvSpPr>
          <p:spPr>
            <a:xfrm>
              <a:off x="7123471" y="1609637"/>
              <a:ext cx="1519084" cy="4217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w=2 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Symbol" panose="05050102010706020507" pitchFamily="18" charset="2"/>
                  <a:ea typeface="+mn-ea"/>
                  <a:cs typeface="Calibri Light" panose="020F0302020204030204" pitchFamily="34" charset="0"/>
                </a:rPr>
                <a:t>m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m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A8B8E1-075B-FF9C-8BA2-79DA22F6E224}"/>
                </a:ext>
              </a:extLst>
            </p:cNvPr>
            <p:cNvSpPr txBox="1"/>
            <p:nvPr/>
          </p:nvSpPr>
          <p:spPr>
            <a:xfrm>
              <a:off x="8903113" y="1609637"/>
              <a:ext cx="1519084" cy="4217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3 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Symbol" panose="05050102010706020507" pitchFamily="18" charset="2"/>
                  <a:ea typeface="+mn-ea"/>
                  <a:cs typeface="Calibri Light" panose="020F0302020204030204" pitchFamily="34" charset="0"/>
                </a:rPr>
                <a:t>m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m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3FF3DC9-B26D-FD60-17BE-34C2B0A020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5549" y="3928009"/>
              <a:ext cx="4768645" cy="14748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5B1FD6C-ACE8-E08D-C6F2-18B7EFD8B25A}"/>
              </a:ext>
            </a:extLst>
          </p:cNvPr>
          <p:cNvSpPr txBox="1"/>
          <p:nvPr/>
        </p:nvSpPr>
        <p:spPr>
          <a:xfrm>
            <a:off x="4688949" y="2270608"/>
            <a:ext cx="6099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4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Calibri Light" panose="020F0302020204030204" pitchFamily="34" charset="0"/>
              </a:rPr>
              <a:t>m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m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96F208-B085-0826-2FFB-7AA6337BD248}"/>
              </a:ext>
            </a:extLst>
          </p:cNvPr>
          <p:cNvSpPr txBox="1"/>
          <p:nvPr/>
        </p:nvSpPr>
        <p:spPr>
          <a:xfrm>
            <a:off x="5009161" y="3523200"/>
            <a:ext cx="6099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5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Calibri Light" panose="020F0302020204030204" pitchFamily="34" charset="0"/>
              </a:rPr>
              <a:t>m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m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5E6839E-4CC5-5C17-3E2E-9B5F9B4BDA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049"/>
          <a:stretch/>
        </p:blipFill>
        <p:spPr>
          <a:xfrm>
            <a:off x="5796262" y="2531315"/>
            <a:ext cx="4566300" cy="2862589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F5B841E1-0136-4665-B084-3F045BDD42FF}"/>
              </a:ext>
            </a:extLst>
          </p:cNvPr>
          <p:cNvSpPr txBox="1">
            <a:spLocks/>
          </p:cNvSpPr>
          <p:nvPr/>
        </p:nvSpPr>
        <p:spPr>
          <a:xfrm>
            <a:off x="108716" y="-44013"/>
            <a:ext cx="6380574" cy="85780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Optical addressing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0AC94D-9834-1D79-02F1-2E4ED196FFD8}"/>
              </a:ext>
            </a:extLst>
          </p:cNvPr>
          <p:cNvSpPr txBox="1"/>
          <p:nvPr/>
        </p:nvSpPr>
        <p:spPr>
          <a:xfrm>
            <a:off x="207685" y="710239"/>
            <a:ext cx="76900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Simulated Rz error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Line array: T= 5 </a:t>
            </a:r>
            <a:r>
              <a:rPr lang="en-US" kern="0" dirty="0" err="1">
                <a:solidFill>
                  <a:srgbClr val="0000FF"/>
                </a:solidFill>
                <a:latin typeface="Symbol" panose="05050102010706020507" pitchFamily="18" charset="2"/>
                <a:cs typeface="Arial" pitchFamily="34" charset="0"/>
              </a:rPr>
              <a:t>m</a:t>
            </a:r>
            <a:r>
              <a:rPr lang="en-US" kern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K</a:t>
            </a:r>
            <a:r>
              <a:rPr lang="en-US" kern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, 500 </a:t>
            </a:r>
            <a:r>
              <a:rPr lang="en-US" kern="0" dirty="0" err="1">
                <a:solidFill>
                  <a:srgbClr val="0000FF"/>
                </a:solidFill>
                <a:latin typeface="Symbol" panose="05050102010706020507" pitchFamily="18" charset="2"/>
                <a:cs typeface="Arial" pitchFamily="34" charset="0"/>
              </a:rPr>
              <a:t>m</a:t>
            </a:r>
            <a:r>
              <a:rPr lang="en-US" kern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K</a:t>
            </a:r>
            <a:r>
              <a:rPr lang="en-US" kern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traps, d=3 um, s=3, </a:t>
            </a:r>
            <a:r>
              <a:rPr lang="en-US" kern="0" dirty="0">
                <a:solidFill>
                  <a:srgbClr val="0000FF"/>
                </a:solidFill>
                <a:latin typeface="Symbol" panose="05050102010706020507" pitchFamily="18" charset="2"/>
                <a:cs typeface="Arial" pitchFamily="34" charset="0"/>
              </a:rPr>
              <a:t>l</a:t>
            </a:r>
            <a:r>
              <a:rPr lang="en-US" kern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=825 nm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8F8E55-4909-823E-A459-01C53C79D877}"/>
              </a:ext>
            </a:extLst>
          </p:cNvPr>
          <p:cNvSpPr txBox="1"/>
          <p:nvPr/>
        </p:nvSpPr>
        <p:spPr>
          <a:xfrm>
            <a:off x="7422659" y="1937792"/>
            <a:ext cx="3188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Super Gaussian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ymbol" panose="05050102010706020507" pitchFamily="18" charset="2"/>
                <a:cs typeface="Arial" pitchFamily="34" charset="0"/>
              </a:rPr>
              <a:t>r</a:t>
            </a:r>
            <a:r>
              <a:rPr kumimoji="0" lang="en-US" sz="2000" b="0" i="0" u="none" strike="noStrike" kern="0" cap="none" spc="0" normalizeH="0" baseline="30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6</a:t>
            </a:r>
            <a:endParaRPr lang="en-US" baseline="3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ABE139-410B-8753-9935-ACE7B10E23AC}"/>
              </a:ext>
            </a:extLst>
          </p:cNvPr>
          <p:cNvSpPr txBox="1"/>
          <p:nvPr/>
        </p:nvSpPr>
        <p:spPr>
          <a:xfrm>
            <a:off x="2368879" y="1937792"/>
            <a:ext cx="61648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Gaussian beam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47ACF4-EBE9-C5D4-2DE7-232B667E0827}"/>
              </a:ext>
            </a:extLst>
          </p:cNvPr>
          <p:cNvSpPr txBox="1"/>
          <p:nvPr/>
        </p:nvSpPr>
        <p:spPr>
          <a:xfrm>
            <a:off x="8629645" y="2657699"/>
            <a:ext cx="11086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w=1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Calibri Light" panose="020F0302020204030204" pitchFamily="34" charset="0"/>
              </a:rPr>
              <a:t>m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m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373380-81E7-9265-5CC9-506B7481F87F}"/>
              </a:ext>
            </a:extLst>
          </p:cNvPr>
          <p:cNvSpPr txBox="1"/>
          <p:nvPr/>
        </p:nvSpPr>
        <p:spPr>
          <a:xfrm>
            <a:off x="9363338" y="4106724"/>
            <a:ext cx="11086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1.5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Calibri Light" panose="020F0302020204030204" pitchFamily="34" charset="0"/>
              </a:rPr>
              <a:t>m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m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BE2B34-8E07-9530-EBC4-180E4323C638}"/>
              </a:ext>
            </a:extLst>
          </p:cNvPr>
          <p:cNvSpPr txBox="1"/>
          <p:nvPr/>
        </p:nvSpPr>
        <p:spPr>
          <a:xfrm>
            <a:off x="9659574" y="4442537"/>
            <a:ext cx="11086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141A3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Calibri Light" panose="020F0302020204030204" pitchFamily="34" charset="0"/>
              </a:rPr>
              <a:t>m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m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0C1DE2C-58AB-04CE-54E0-CB4535F81572}"/>
              </a:ext>
            </a:extLst>
          </p:cNvPr>
          <p:cNvCxnSpPr>
            <a:cxnSpLocks/>
          </p:cNvCxnSpPr>
          <p:nvPr/>
        </p:nvCxnSpPr>
        <p:spPr>
          <a:xfrm flipV="1">
            <a:off x="6682399" y="3974901"/>
            <a:ext cx="3480268" cy="1076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489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8BED6CD9-1810-4A34-A132-88B148D08964}"/>
              </a:ext>
            </a:extLst>
          </p:cNvPr>
          <p:cNvSpPr/>
          <p:nvPr/>
        </p:nvSpPr>
        <p:spPr bwMode="auto">
          <a:xfrm>
            <a:off x="-10886" y="1432"/>
            <a:ext cx="12186557" cy="675815"/>
          </a:xfrm>
          <a:prstGeom prst="rect">
            <a:avLst/>
          </a:prstGeom>
          <a:gradFill flip="none" rotWithShape="1">
            <a:gsLst>
              <a:gs pos="21000">
                <a:srgbClr val="1F3CB7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1" name="Google Shape;187;p31">
            <a:extLst>
              <a:ext uri="{FF2B5EF4-FFF2-40B4-BE49-F238E27FC236}">
                <a16:creationId xmlns:a16="http://schemas.microsoft.com/office/drawing/2014/main" id="{5B4920D8-3F68-4A40-AFFC-2C192322321B}"/>
              </a:ext>
            </a:extLst>
          </p:cNvPr>
          <p:cNvSpPr txBox="1"/>
          <p:nvPr/>
        </p:nvSpPr>
        <p:spPr>
          <a:xfrm>
            <a:off x="121092" y="94054"/>
            <a:ext cx="922301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2Q gate fidelity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2D7630-897A-47B3-AFF0-D2AF5080B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764" y="865458"/>
            <a:ext cx="6916962" cy="45814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182BF4-ADCE-463C-B133-A79A8C2C4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764" y="5635089"/>
            <a:ext cx="7224215" cy="1087272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EAABA9ED-5787-4F6D-B625-22D505AA58DA}"/>
              </a:ext>
            </a:extLst>
          </p:cNvPr>
          <p:cNvSpPr txBox="1"/>
          <p:nvPr/>
        </p:nvSpPr>
        <p:spPr>
          <a:xfrm>
            <a:off x="216342" y="1065483"/>
            <a:ext cx="320754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1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Rydberg 75s state</a:t>
            </a:r>
          </a:p>
          <a:p>
            <a:pPr marL="342900" lvl="1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 pitchFamily="34" charset="0"/>
              <a:buChar char="•"/>
              <a:defRPr/>
            </a:pPr>
            <a:endParaRPr lang="en-US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342900" lvl="1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Small beams w=3 </a:t>
            </a:r>
            <a:r>
              <a:rPr lang="en-US" kern="0" dirty="0">
                <a:solidFill>
                  <a:srgbClr val="000000"/>
                </a:solidFill>
                <a:latin typeface="Symbol" panose="05050102010706020507" pitchFamily="18" charset="2"/>
                <a:cs typeface="Arial"/>
                <a:sym typeface="Arial"/>
              </a:rPr>
              <a:t>m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</a:t>
            </a:r>
          </a:p>
          <a:p>
            <a:pPr marL="0" lvl="1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    for individual qubit   </a:t>
            </a:r>
          </a:p>
          <a:p>
            <a:pPr marL="0" lvl="1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    addressing</a:t>
            </a:r>
          </a:p>
          <a:p>
            <a:pPr marL="342900" lvl="1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 pitchFamily="34" charset="0"/>
              <a:buChar char="•"/>
              <a:defRPr/>
            </a:pPr>
            <a:endParaRPr lang="en-US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342900" lvl="1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Used protocol from Levine, et al. (2019) with parameters adjusted for both strong and weak blockade. </a:t>
            </a:r>
          </a:p>
          <a:p>
            <a:pPr marL="342900" lvl="1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 pitchFamily="34" charset="0"/>
              <a:buChar char="•"/>
              <a:defRPr/>
            </a:pPr>
            <a:endParaRPr lang="en-US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342900" lvl="1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SPAM corrected Bell fidelity F~0.955.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33100-10D0-3524-C94F-1D5E2542E8C8}"/>
              </a:ext>
            </a:extLst>
          </p:cNvPr>
          <p:cNvSpPr txBox="1"/>
          <p:nvPr/>
        </p:nvSpPr>
        <p:spPr>
          <a:xfrm>
            <a:off x="5624668" y="1958872"/>
            <a:ext cx="18527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kern="0" dirty="0">
                <a:solidFill>
                  <a:srgbClr val="C00000"/>
                </a:solidFill>
                <a:latin typeface="Arial"/>
                <a:cs typeface="Arial"/>
                <a:sym typeface="Arial"/>
              </a:rPr>
              <a:t>B/2</a:t>
            </a:r>
            <a:r>
              <a:rPr lang="en-US" sz="1400" kern="0" dirty="0">
                <a:solidFill>
                  <a:srgbClr val="C00000"/>
                </a:solidFill>
                <a:latin typeface="Symbol" panose="05050102010706020507" pitchFamily="18" charset="2"/>
                <a:cs typeface="Arial"/>
                <a:sym typeface="Arial"/>
              </a:rPr>
              <a:t>p</a:t>
            </a:r>
            <a:r>
              <a:rPr lang="en-US" sz="1400" kern="0" dirty="0">
                <a:solidFill>
                  <a:srgbClr val="C00000"/>
                </a:solidFill>
                <a:latin typeface="Arial"/>
                <a:cs typeface="Arial"/>
                <a:sym typeface="Arial"/>
              </a:rPr>
              <a:t>=1.0 GHz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7F3DF4-70B6-7EF0-4412-96EEBFBB3AC0}"/>
              </a:ext>
            </a:extLst>
          </p:cNvPr>
          <p:cNvSpPr txBox="1"/>
          <p:nvPr/>
        </p:nvSpPr>
        <p:spPr>
          <a:xfrm>
            <a:off x="9058584" y="1981308"/>
            <a:ext cx="18527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kern="0" dirty="0">
                <a:solidFill>
                  <a:srgbClr val="C00000"/>
                </a:solidFill>
                <a:latin typeface="Arial"/>
                <a:cs typeface="Arial"/>
                <a:sym typeface="Arial"/>
              </a:rPr>
              <a:t>B/2</a:t>
            </a:r>
            <a:r>
              <a:rPr lang="en-US" sz="1400" kern="0" dirty="0">
                <a:solidFill>
                  <a:srgbClr val="C00000"/>
                </a:solidFill>
                <a:latin typeface="Symbol" panose="05050102010706020507" pitchFamily="18" charset="2"/>
                <a:cs typeface="Arial"/>
                <a:sym typeface="Arial"/>
              </a:rPr>
              <a:t>p</a:t>
            </a:r>
            <a:r>
              <a:rPr lang="en-US" sz="1400" kern="0" dirty="0">
                <a:solidFill>
                  <a:srgbClr val="C00000"/>
                </a:solidFill>
                <a:latin typeface="Arial"/>
                <a:cs typeface="Arial"/>
                <a:sym typeface="Arial"/>
              </a:rPr>
              <a:t>=3.0 MHz</a:t>
            </a:r>
            <a:endParaRPr lang="en-US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735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 bwMode="auto">
          <a:xfrm>
            <a:off x="-10886" y="1432"/>
            <a:ext cx="12186557" cy="675815"/>
          </a:xfrm>
          <a:prstGeom prst="rect">
            <a:avLst/>
          </a:prstGeom>
          <a:gradFill flip="none" rotWithShape="1">
            <a:gsLst>
              <a:gs pos="21000">
                <a:srgbClr val="1F3CB7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-32785" y="26937"/>
            <a:ext cx="184731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3F1315A2-B88D-4B0C-A1FE-01833797D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2785" y="26937"/>
            <a:ext cx="7813357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Quantum circuits with neutral atom qubits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164A81-5911-B87F-F188-FB658E343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38" y="1857077"/>
            <a:ext cx="5475767" cy="214496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9413DC4-041E-F573-2BB1-407D8A4E0F8F}"/>
              </a:ext>
            </a:extLst>
          </p:cNvPr>
          <p:cNvGrpSpPr/>
          <p:nvPr/>
        </p:nvGrpSpPr>
        <p:grpSpPr>
          <a:xfrm>
            <a:off x="6954535" y="1690269"/>
            <a:ext cx="4570172" cy="2903186"/>
            <a:chOff x="967835" y="876300"/>
            <a:chExt cx="10395490" cy="588764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00BFFA3-AE7C-328C-EE9B-54F1E65EB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7835" y="944396"/>
              <a:ext cx="10256330" cy="548497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10885B-4A82-501D-04EF-603BFC7AC612}"/>
                </a:ext>
              </a:extLst>
            </p:cNvPr>
            <p:cNvSpPr/>
            <p:nvPr/>
          </p:nvSpPr>
          <p:spPr>
            <a:xfrm>
              <a:off x="10848975" y="876300"/>
              <a:ext cx="514350" cy="2695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5FA106E-493A-8B82-C8B6-7F3BCDF25AF2}"/>
                </a:ext>
              </a:extLst>
            </p:cNvPr>
            <p:cNvSpPr/>
            <p:nvPr/>
          </p:nvSpPr>
          <p:spPr>
            <a:xfrm>
              <a:off x="10639425" y="4962525"/>
              <a:ext cx="723900" cy="16192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56B4CAF-EEA5-3E4E-F6F9-1EB2F8159C15}"/>
                </a:ext>
              </a:extLst>
            </p:cNvPr>
            <p:cNvSpPr/>
            <p:nvPr/>
          </p:nvSpPr>
          <p:spPr>
            <a:xfrm>
              <a:off x="3819525" y="6067425"/>
              <a:ext cx="5524578" cy="6965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EABF1FF-F797-CBC5-7658-7007F84C4288}"/>
                </a:ext>
              </a:extLst>
            </p:cNvPr>
            <p:cNvSpPr/>
            <p:nvPr/>
          </p:nvSpPr>
          <p:spPr>
            <a:xfrm>
              <a:off x="1504950" y="1009650"/>
              <a:ext cx="514350" cy="804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82648A3-F7DD-FD3B-268C-7FAA5D78AB4E}"/>
              </a:ext>
            </a:extLst>
          </p:cNvPr>
          <p:cNvSpPr txBox="1"/>
          <p:nvPr/>
        </p:nvSpPr>
        <p:spPr>
          <a:xfrm>
            <a:off x="179456" y="1193805"/>
            <a:ext cx="5916544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Stationary </a:t>
            </a:r>
            <a:r>
              <a:rPr lang="en-US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control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beams / moving atoms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E792FC-EB25-B563-3684-884CC7E7D245}"/>
              </a:ext>
            </a:extLst>
          </p:cNvPr>
          <p:cNvSpPr txBox="1"/>
          <p:nvPr/>
        </p:nvSpPr>
        <p:spPr>
          <a:xfrm>
            <a:off x="6312197" y="1193805"/>
            <a:ext cx="5863474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Moving </a:t>
            </a:r>
            <a:r>
              <a:rPr lang="en-US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control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beams / stationary atoms</a:t>
            </a:r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F27AB9-04EE-44EF-D453-85799E403AE3}"/>
              </a:ext>
            </a:extLst>
          </p:cNvPr>
          <p:cNvSpPr txBox="1"/>
          <p:nvPr/>
        </p:nvSpPr>
        <p:spPr>
          <a:xfrm>
            <a:off x="7689614" y="4574498"/>
            <a:ext cx="34659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Wisconsin/ColdQuanta</a:t>
            </a:r>
          </a:p>
          <a:p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Nature </a:t>
            </a:r>
            <a:r>
              <a:rPr lang="en-US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604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, 457 (2022)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DB043E-EB51-09DD-001E-27D38303A029}"/>
              </a:ext>
            </a:extLst>
          </p:cNvPr>
          <p:cNvSpPr txBox="1"/>
          <p:nvPr/>
        </p:nvSpPr>
        <p:spPr>
          <a:xfrm>
            <a:off x="1183647" y="4574498"/>
            <a:ext cx="34659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Harvard/MIT</a:t>
            </a:r>
          </a:p>
          <a:p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Nature </a:t>
            </a:r>
            <a:r>
              <a:rPr lang="en-US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604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, 451 (2022)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174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 bwMode="auto">
          <a:xfrm>
            <a:off x="-10886" y="1432"/>
            <a:ext cx="12186557" cy="675815"/>
          </a:xfrm>
          <a:prstGeom prst="rect">
            <a:avLst/>
          </a:prstGeom>
          <a:gradFill flip="none" rotWithShape="1">
            <a:gsLst>
              <a:gs pos="21000">
                <a:srgbClr val="1F3CB7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-32785" y="26937"/>
            <a:ext cx="184731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3F1315A2-B88D-4B0C-A1FE-01833797D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2785" y="26937"/>
            <a:ext cx="2257349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GHZ states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5B4166-BB2C-4C5D-8F86-7B1BA292F731}"/>
              </a:ext>
            </a:extLst>
          </p:cNvPr>
          <p:cNvSpPr txBox="1"/>
          <p:nvPr/>
        </p:nvSpPr>
        <p:spPr>
          <a:xfrm>
            <a:off x="151946" y="825663"/>
            <a:ext cx="1130675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 good test of </a:t>
            </a:r>
            <a:r>
              <a:rPr lang="en-US" sz="2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circuit operation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is preparation of entangled GHZ states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C0C0E3-4015-4F88-BFD7-9F2E29E75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62" y="1901212"/>
            <a:ext cx="8679061" cy="13077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54A244-7525-4842-91D8-AE62FE3EE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760" y="3494376"/>
            <a:ext cx="6290062" cy="237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2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 bwMode="auto">
          <a:xfrm>
            <a:off x="-10886" y="1432"/>
            <a:ext cx="12186557" cy="675815"/>
          </a:xfrm>
          <a:prstGeom prst="rect">
            <a:avLst/>
          </a:prstGeom>
          <a:gradFill flip="none" rotWithShape="1">
            <a:gsLst>
              <a:gs pos="21000">
                <a:srgbClr val="1F3CB7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-32785" y="26937"/>
            <a:ext cx="184731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3F1315A2-B88D-4B0C-A1FE-01833797D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2785" y="26937"/>
            <a:ext cx="2257349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GHZ states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424385-3DBD-4230-ADBB-603250ACA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8" y="846953"/>
            <a:ext cx="3816546" cy="344772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B855ECD-4D3B-484F-929C-AD79D4AD48FE}"/>
              </a:ext>
            </a:extLst>
          </p:cNvPr>
          <p:cNvGrpSpPr/>
          <p:nvPr/>
        </p:nvGrpSpPr>
        <p:grpSpPr>
          <a:xfrm>
            <a:off x="4169961" y="702752"/>
            <a:ext cx="7976912" cy="6169194"/>
            <a:chOff x="1916596" y="702752"/>
            <a:chExt cx="7976912" cy="616919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C4C821B-F398-4046-A913-78C1613BA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6596" y="702752"/>
              <a:ext cx="7976912" cy="616919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7E0A66-879E-4AEE-9A04-D5AF8D477FCF}"/>
                </a:ext>
              </a:extLst>
            </p:cNvPr>
            <p:cNvSpPr/>
            <p:nvPr/>
          </p:nvSpPr>
          <p:spPr>
            <a:xfrm>
              <a:off x="8042223" y="1019331"/>
              <a:ext cx="1601323" cy="15514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31EC2ED-AE76-CB7E-7488-5076470D1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02" y="4551885"/>
            <a:ext cx="4518619" cy="2039415"/>
          </a:xfrm>
          <a:prstGeom prst="rect">
            <a:avLst/>
          </a:prstGeom>
        </p:spPr>
      </p:pic>
      <p:pic>
        <p:nvPicPr>
          <p:cNvPr id="11" name="Picture 10" descr="Chart&#10;&#10;Description automatically generated with low confidence">
            <a:extLst>
              <a:ext uri="{FF2B5EF4-FFF2-40B4-BE49-F238E27FC236}">
                <a16:creationId xmlns:a16="http://schemas.microsoft.com/office/drawing/2014/main" id="{416E65B5-2FA7-4395-93DE-A525B64DCE1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154" y="846952"/>
            <a:ext cx="2356055" cy="12760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F3AD2C-856C-30E1-6AF6-BC52F9ACD536}"/>
              </a:ext>
            </a:extLst>
          </p:cNvPr>
          <p:cNvSpPr txBox="1"/>
          <p:nvPr/>
        </p:nvSpPr>
        <p:spPr>
          <a:xfrm>
            <a:off x="10557344" y="856736"/>
            <a:ext cx="7255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N=6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B631CD-1BC6-81A8-FD62-D3EC5C832BEE}"/>
              </a:ext>
            </a:extLst>
          </p:cNvPr>
          <p:cNvSpPr txBox="1"/>
          <p:nvPr/>
        </p:nvSpPr>
        <p:spPr>
          <a:xfrm>
            <a:off x="8391832" y="5475395"/>
            <a:ext cx="190375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Collective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non-Markovian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B-field, laser intensity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635C75-9430-51CF-1B41-3498F2B4AAF2}"/>
              </a:ext>
            </a:extLst>
          </p:cNvPr>
          <p:cNvSpPr txBox="1"/>
          <p:nvPr/>
        </p:nvSpPr>
        <p:spPr>
          <a:xfrm>
            <a:off x="9915790" y="4723979"/>
            <a:ext cx="144615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uncorrelated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non-Markovian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motion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485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 bwMode="auto">
          <a:xfrm>
            <a:off x="-10886" y="1432"/>
            <a:ext cx="12186557" cy="675815"/>
          </a:xfrm>
          <a:prstGeom prst="rect">
            <a:avLst/>
          </a:prstGeom>
          <a:gradFill flip="none" rotWithShape="1">
            <a:gsLst>
              <a:gs pos="21000">
                <a:srgbClr val="1F3CB7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-32785" y="26937"/>
            <a:ext cx="184731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3F1315A2-B88D-4B0C-A1FE-01833797D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2785" y="26937"/>
            <a:ext cx="3328155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Phase estimation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5B4166-BB2C-4C5D-8F86-7B1BA292F731}"/>
              </a:ext>
            </a:extLst>
          </p:cNvPr>
          <p:cNvSpPr txBox="1"/>
          <p:nvPr/>
        </p:nvSpPr>
        <p:spPr>
          <a:xfrm>
            <a:off x="151946" y="825663"/>
            <a:ext cx="1130675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Quantum phase estimation is one of the most important quantum algorithms. Useful for quantum chemistry and factoring.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E84150-6FC1-4D4D-BC60-1C484506C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614" y="2075596"/>
            <a:ext cx="9351594" cy="386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686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/>
        </p:nvSpPr>
        <p:spPr>
          <a:xfrm>
            <a:off x="121092" y="94054"/>
            <a:ext cx="922301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Which atom should we pick ?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4B1239-1873-4220-A327-4A45FE607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09" y="1105554"/>
            <a:ext cx="8697593" cy="45002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BA52BB4-9F4B-4D34-8A97-2D8843785C92}"/>
              </a:ext>
            </a:extLst>
          </p:cNvPr>
          <p:cNvSpPr/>
          <p:nvPr/>
        </p:nvSpPr>
        <p:spPr>
          <a:xfrm>
            <a:off x="2165115" y="915711"/>
            <a:ext cx="4209807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Periodic table of laser cooling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7B6A24-85FA-46EC-B367-91B9A37274A6}"/>
              </a:ext>
            </a:extLst>
          </p:cNvPr>
          <p:cNvSpPr/>
          <p:nvPr/>
        </p:nvSpPr>
        <p:spPr>
          <a:xfrm>
            <a:off x="9344110" y="1739160"/>
            <a:ext cx="270637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Single atom arrays: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Rb, Cs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800" kern="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Sr, Yb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800" kern="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0BF72F-4315-419F-88F7-8B51B57D86C0}"/>
              </a:ext>
            </a:extLst>
          </p:cNvPr>
          <p:cNvSpPr/>
          <p:nvPr/>
        </p:nvSpPr>
        <p:spPr>
          <a:xfrm>
            <a:off x="3621314" y="4615544"/>
            <a:ext cx="486229" cy="471714"/>
          </a:xfrm>
          <a:prstGeom prst="rect">
            <a:avLst/>
          </a:prstGeom>
          <a:solidFill>
            <a:schemeClr val="accent6">
              <a:lumMod val="60000"/>
              <a:lumOff val="4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636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 bwMode="auto">
          <a:xfrm>
            <a:off x="-10886" y="1432"/>
            <a:ext cx="12186557" cy="675815"/>
          </a:xfrm>
          <a:prstGeom prst="rect">
            <a:avLst/>
          </a:prstGeom>
          <a:gradFill flip="none" rotWithShape="1">
            <a:gsLst>
              <a:gs pos="21000">
                <a:srgbClr val="1F3CB7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-32785" y="26937"/>
            <a:ext cx="184731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3F1315A2-B88D-4B0C-A1FE-01833797D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2785" y="26937"/>
            <a:ext cx="3328155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Phase estimation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5B4166-BB2C-4C5D-8F86-7B1BA292F731}"/>
              </a:ext>
            </a:extLst>
          </p:cNvPr>
          <p:cNvSpPr txBox="1"/>
          <p:nvPr/>
        </p:nvSpPr>
        <p:spPr>
          <a:xfrm>
            <a:off x="151946" y="825663"/>
            <a:ext cx="113067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Test for measuring phases of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cs typeface="Arial" pitchFamily="34" charset="0"/>
              </a:rPr>
              <a:t>0, p/2, p, 3p/2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ymbol" panose="05050102010706020507" pitchFamily="18" charset="2"/>
            </a:endParaRPr>
          </a:p>
        </p:txBody>
      </p:sp>
      <p:pic>
        <p:nvPicPr>
          <p:cNvPr id="3" name="Picture 2" descr="Diagram, Word, timeline&#10;&#10;Description automatically generated">
            <a:extLst>
              <a:ext uri="{FF2B5EF4-FFF2-40B4-BE49-F238E27FC236}">
                <a16:creationId xmlns:a16="http://schemas.microsoft.com/office/drawing/2014/main" id="{51953EDD-2134-4D53-9B19-7B717166CE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" t="70219" r="3001"/>
          <a:stretch/>
        </p:blipFill>
        <p:spPr>
          <a:xfrm>
            <a:off x="270765" y="1699586"/>
            <a:ext cx="11650469" cy="9541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EE455D4-BB8B-4309-A053-510309787190}"/>
              </a:ext>
            </a:extLst>
          </p:cNvPr>
          <p:cNvSpPr txBox="1"/>
          <p:nvPr/>
        </p:nvSpPr>
        <p:spPr>
          <a:xfrm>
            <a:off x="468914" y="4204308"/>
            <a:ext cx="29111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Output register </a:t>
            </a:r>
            <a:endParaRPr lang="en-US" sz="3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65898CE-CEFF-4B2F-94C6-9EDEFFC44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876" r="48949"/>
          <a:stretch/>
        </p:blipFill>
        <p:spPr>
          <a:xfrm>
            <a:off x="3650226" y="2832388"/>
            <a:ext cx="6617293" cy="406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896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 bwMode="auto">
          <a:xfrm>
            <a:off x="-10886" y="1432"/>
            <a:ext cx="12186557" cy="675815"/>
          </a:xfrm>
          <a:prstGeom prst="rect">
            <a:avLst/>
          </a:prstGeom>
          <a:gradFill flip="none" rotWithShape="1">
            <a:gsLst>
              <a:gs pos="21000">
                <a:srgbClr val="1F3CB7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-32785" y="26937"/>
            <a:ext cx="184731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845813-3F58-CEBD-CF18-F6CD95D35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2785" y="26937"/>
            <a:ext cx="184731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3C4B9C-54BA-CA3F-1D7A-7FC17B369A17}"/>
              </a:ext>
            </a:extLst>
          </p:cNvPr>
          <p:cNvSpPr txBox="1"/>
          <p:nvPr/>
        </p:nvSpPr>
        <p:spPr>
          <a:xfrm>
            <a:off x="151946" y="690911"/>
            <a:ext cx="113067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Hydrogen molecular Hamiltonian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ymbol" panose="05050102010706020507" pitchFamily="18" charset="2"/>
              <a:ea typeface="+mn-ea"/>
              <a:cs typeface="+mn-cs"/>
            </a:endParaRPr>
          </a:p>
        </p:txBody>
      </p:sp>
      <p:sp>
        <p:nvSpPr>
          <p:cNvPr id="9" name="Google Shape;187;p31">
            <a:extLst>
              <a:ext uri="{FF2B5EF4-FFF2-40B4-BE49-F238E27FC236}">
                <a16:creationId xmlns:a16="http://schemas.microsoft.com/office/drawing/2014/main" id="{B696CD20-D5C2-1FE1-7A56-A17F47969361}"/>
              </a:ext>
            </a:extLst>
          </p:cNvPr>
          <p:cNvSpPr txBox="1"/>
          <p:nvPr/>
        </p:nvSpPr>
        <p:spPr>
          <a:xfrm>
            <a:off x="121092" y="65179"/>
            <a:ext cx="12160744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Arial"/>
                <a:sym typeface="Arial"/>
              </a:rPr>
              <a:t>Quantum phase estimation </a:t>
            </a:r>
            <a:r>
              <a:rPr kumimoji="0" lang="en" altLang="ko-KR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Arial"/>
                <a:sym typeface="Arial"/>
              </a:rPr>
              <a:t> –  </a:t>
            </a:r>
            <a:r>
              <a:rPr kumimoji="0" lang="en-US" altLang="ko-KR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Arial"/>
                <a:sym typeface="Arial"/>
              </a:rPr>
              <a:t>Hydrogen molecular energy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11" name="그림 2" descr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$\hat{H}=\sum_{i,j}h_{ij}\hat a_i^\dagger \hat a_j+\frac{1}{2}\sum_{i,j,k,l}h_{ijkl}\hat a_i^\dagger \hat a_j^\dagger \hat a_k \hat a_l$$&#10;&#10;&#10;\end{document}" title="IguanaTex Bitmap Display">
            <a:extLst>
              <a:ext uri="{FF2B5EF4-FFF2-40B4-BE49-F238E27FC236}">
                <a16:creationId xmlns:a16="http://schemas.microsoft.com/office/drawing/2014/main" id="{E5A3A327-44B4-69E8-CAF3-E85842E29FB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45" y="1375342"/>
            <a:ext cx="4286475" cy="679619"/>
          </a:xfrm>
          <a:prstGeom prst="rect">
            <a:avLst/>
          </a:prstGeom>
        </p:spPr>
      </p:pic>
      <p:pic>
        <p:nvPicPr>
          <p:cNvPr id="12" name="그림 9" descr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h_{ij}$, $h_{ijkl}$: numerical value (STO-3G basis)&#10;&#10;&#10;\end{document}" title="IguanaTex Bitmap Display">
            <a:extLst>
              <a:ext uri="{FF2B5EF4-FFF2-40B4-BE49-F238E27FC236}">
                <a16:creationId xmlns:a16="http://schemas.microsoft.com/office/drawing/2014/main" id="{9134393E-7B03-5E32-9A40-039C2FFDDC6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85" y="2225035"/>
            <a:ext cx="3785142" cy="214323"/>
          </a:xfrm>
          <a:prstGeom prst="rect">
            <a:avLst/>
          </a:prstGeom>
        </p:spPr>
      </p:pic>
      <p:sp>
        <p:nvSpPr>
          <p:cNvPr id="13" name="화살표: 오른쪽 11">
            <a:extLst>
              <a:ext uri="{FF2B5EF4-FFF2-40B4-BE49-F238E27FC236}">
                <a16:creationId xmlns:a16="http://schemas.microsoft.com/office/drawing/2014/main" id="{B9FD4622-7E72-3929-D27F-03D01F9ECA29}"/>
              </a:ext>
            </a:extLst>
          </p:cNvPr>
          <p:cNvSpPr/>
          <p:nvPr/>
        </p:nvSpPr>
        <p:spPr>
          <a:xfrm>
            <a:off x="4768248" y="1484318"/>
            <a:ext cx="708526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8B5379-EA25-04AB-E47F-B36316234F57}"/>
              </a:ext>
            </a:extLst>
          </p:cNvPr>
          <p:cNvSpPr txBox="1"/>
          <p:nvPr/>
        </p:nvSpPr>
        <p:spPr>
          <a:xfrm>
            <a:off x="4328957" y="1145764"/>
            <a:ext cx="16063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4285F4">
                  <a:lumMod val="75000"/>
                </a:srgbClr>
              </a:buClr>
              <a:buSzPct val="167000"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qubit encoding</a:t>
            </a:r>
          </a:p>
        </p:txBody>
      </p:sp>
      <p:pic>
        <p:nvPicPr>
          <p:cNvPr id="15" name="그림 22" descr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\hat{H}_{BK}=g_0\hat 1+g_1\hat{Z}_0+g_2\hat{Z}_1+g_3\hat{Z}_0\hat{Z}_1+g_4\hat{Y}_0\hat{Y}_1+g_5\hat{X}_0\hat{X}_1$&#10;&#10;\end{document}" title="IguanaTex Bitmap Display">
            <a:extLst>
              <a:ext uri="{FF2B5EF4-FFF2-40B4-BE49-F238E27FC236}">
                <a16:creationId xmlns:a16="http://schemas.microsoft.com/office/drawing/2014/main" id="{63BEBFE9-EA97-2822-06AB-0D2E2620E67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323" y="1511876"/>
            <a:ext cx="6255238" cy="2910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4061EF-D169-2C22-DBA3-C55E6C4D72FD}"/>
              </a:ext>
            </a:extLst>
          </p:cNvPr>
          <p:cNvSpPr txBox="1"/>
          <p:nvPr/>
        </p:nvSpPr>
        <p:spPr>
          <a:xfrm>
            <a:off x="8043136" y="1076512"/>
            <a:ext cx="2409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4285F4">
                  <a:lumMod val="75000"/>
                </a:srgbClr>
              </a:buClr>
              <a:buSzPct val="167000"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2-qubit Hamiltonian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C765AC-676B-2956-47D2-13D3B7C4315D}"/>
              </a:ext>
            </a:extLst>
          </p:cNvPr>
          <p:cNvSpPr txBox="1"/>
          <p:nvPr/>
        </p:nvSpPr>
        <p:spPr>
          <a:xfrm>
            <a:off x="7871674" y="1905272"/>
            <a:ext cx="51434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4285F4">
                  <a:lumMod val="75000"/>
                </a:srgbClr>
              </a:buClr>
              <a:buSzPct val="167000"/>
              <a:buFontTx/>
              <a:buNone/>
              <a:tabLst/>
              <a:defRPr/>
            </a:pPr>
            <a:r>
              <a:rPr kumimoji="0" lang="da-DK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P. J. J. O'Malley et al., Phys. Rev. X </a:t>
            </a:r>
            <a:r>
              <a:rPr kumimoji="0" lang="da-DK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6</a:t>
            </a:r>
            <a:r>
              <a:rPr kumimoji="0" lang="da-DK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, 031007 (2016)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anose="020B0503020000020004" pitchFamily="34" charset="-127"/>
              <a:cs typeface="Arial" pitchFamily="34" charset="0"/>
            </a:endParaRPr>
          </a:p>
        </p:txBody>
      </p:sp>
      <p:sp>
        <p:nvSpPr>
          <p:cNvPr id="18" name="화살표: 오른쪽 80">
            <a:extLst>
              <a:ext uri="{FF2B5EF4-FFF2-40B4-BE49-F238E27FC236}">
                <a16:creationId xmlns:a16="http://schemas.microsoft.com/office/drawing/2014/main" id="{286C8961-0C84-FB33-1623-9B11ADA86AAD}"/>
              </a:ext>
            </a:extLst>
          </p:cNvPr>
          <p:cNvSpPr/>
          <p:nvPr/>
        </p:nvSpPr>
        <p:spPr>
          <a:xfrm>
            <a:off x="4768248" y="2580399"/>
            <a:ext cx="708526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91D66F-266D-5E94-3516-4F090ED162B9}"/>
              </a:ext>
            </a:extLst>
          </p:cNvPr>
          <p:cNvSpPr txBox="1"/>
          <p:nvPr/>
        </p:nvSpPr>
        <p:spPr>
          <a:xfrm>
            <a:off x="4328957" y="2241845"/>
            <a:ext cx="16063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4285F4">
                  <a:lumMod val="75000"/>
                </a:srgbClr>
              </a:buClr>
              <a:buSzPct val="167000"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symmetry</a:t>
            </a:r>
          </a:p>
        </p:txBody>
      </p:sp>
      <p:pic>
        <p:nvPicPr>
          <p:cNvPr id="20" name="그림 35" descr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\hat{H}_{\text{tapered}}=a_0\hat 1+a_1\hat{Z}_0+a_2\hat{X}_0$&#10;&#10;\end{document}" title="IguanaTex Bitmap Display">
            <a:extLst>
              <a:ext uri="{FF2B5EF4-FFF2-40B4-BE49-F238E27FC236}">
                <a16:creationId xmlns:a16="http://schemas.microsoft.com/office/drawing/2014/main" id="{A9F733E7-6FE2-2AED-508A-443ED431924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324" y="2656189"/>
            <a:ext cx="3292954" cy="31238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94FD045-4364-5619-EABE-064F7E4ADD70}"/>
              </a:ext>
            </a:extLst>
          </p:cNvPr>
          <p:cNvSpPr txBox="1"/>
          <p:nvPr/>
        </p:nvSpPr>
        <p:spPr>
          <a:xfrm>
            <a:off x="6374606" y="2252781"/>
            <a:ext cx="2409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4285F4">
                  <a:lumMod val="75000"/>
                </a:srgbClr>
              </a:buClr>
              <a:buSzPct val="167000"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1-qubit Hamiltonian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328A11-CDE1-6DE6-A3F4-EB4A65973E48}"/>
              </a:ext>
            </a:extLst>
          </p:cNvPr>
          <p:cNvSpPr txBox="1"/>
          <p:nvPr/>
        </p:nvSpPr>
        <p:spPr>
          <a:xfrm>
            <a:off x="7871674" y="3049585"/>
            <a:ext cx="2898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4285F4">
                  <a:lumMod val="75000"/>
                </a:srgbClr>
              </a:buClr>
              <a:buSzPct val="167000"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S.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Bravyi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 et al., arXiv:1701.08213</a:t>
            </a:r>
          </a:p>
        </p:txBody>
      </p:sp>
      <p:pic>
        <p:nvPicPr>
          <p:cNvPr id="24" name="그림 93" descr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Input $\ket{\psi}=\ket1$ (Hartree-Fock ground state)&#10;&#10;&#10;\end{document}" title="IguanaTex Bitmap Display">
            <a:extLst>
              <a:ext uri="{FF2B5EF4-FFF2-40B4-BE49-F238E27FC236}">
                <a16:creationId xmlns:a16="http://schemas.microsoft.com/office/drawing/2014/main" id="{FE0B6696-6941-AB58-97B7-6E87DFC7D9F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6" y="6363711"/>
            <a:ext cx="5761929" cy="3030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9DA159-66BD-FB53-D9B4-B5B13C7B30C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9706" y="4153503"/>
            <a:ext cx="7397083" cy="2009836"/>
          </a:xfrm>
          <a:prstGeom prst="rect">
            <a:avLst/>
          </a:prstGeom>
        </p:spPr>
      </p:pic>
      <p:cxnSp>
        <p:nvCxnSpPr>
          <p:cNvPr id="25" name="직선 화살표 연결선 95">
            <a:extLst>
              <a:ext uri="{FF2B5EF4-FFF2-40B4-BE49-F238E27FC236}">
                <a16:creationId xmlns:a16="http://schemas.microsoft.com/office/drawing/2014/main" id="{4FBD69FE-7A94-B3D9-60B0-965E438E1CBF}"/>
              </a:ext>
            </a:extLst>
          </p:cNvPr>
          <p:cNvCxnSpPr>
            <a:cxnSpLocks/>
          </p:cNvCxnSpPr>
          <p:nvPr/>
        </p:nvCxnSpPr>
        <p:spPr>
          <a:xfrm flipV="1">
            <a:off x="496685" y="5916566"/>
            <a:ext cx="635769" cy="380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97">
            <a:extLst>
              <a:ext uri="{FF2B5EF4-FFF2-40B4-BE49-F238E27FC236}">
                <a16:creationId xmlns:a16="http://schemas.microsoft.com/office/drawing/2014/main" id="{0A14E0CE-26BC-B8DC-5BD9-0297914134A1}"/>
              </a:ext>
            </a:extLst>
          </p:cNvPr>
          <p:cNvCxnSpPr>
            <a:cxnSpLocks/>
          </p:cNvCxnSpPr>
          <p:nvPr/>
        </p:nvCxnSpPr>
        <p:spPr>
          <a:xfrm flipH="1">
            <a:off x="3696101" y="3283298"/>
            <a:ext cx="2399899" cy="13662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69477B4-FCC1-B166-5FEC-A2685AF08F98}"/>
              </a:ext>
            </a:extLst>
          </p:cNvPr>
          <p:cNvSpPr txBox="1"/>
          <p:nvPr/>
        </p:nvSpPr>
        <p:spPr>
          <a:xfrm>
            <a:off x="3111527" y="3474206"/>
            <a:ext cx="2409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4285F4">
                  <a:lumMod val="75000"/>
                </a:srgbClr>
              </a:buClr>
              <a:buSzPct val="167000"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1</a:t>
            </a:r>
            <a:r>
              <a:rPr kumimoji="0" lang="en-US" altLang="ko-KR" sz="16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st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 order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Trotterization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anose="020B0503020000020004" pitchFamily="34" charset="-127"/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F4D290-C78F-8391-C859-C0863660ABD8}"/>
              </a:ext>
            </a:extLst>
          </p:cNvPr>
          <p:cNvSpPr txBox="1"/>
          <p:nvPr/>
        </p:nvSpPr>
        <p:spPr>
          <a:xfrm>
            <a:off x="1343231" y="2523938"/>
            <a:ext cx="25288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4285F4">
                  <a:lumMod val="75000"/>
                </a:srgbClr>
              </a:buClr>
              <a:buSzPct val="167000"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4 electronic orbitals</a:t>
            </a:r>
          </a:p>
        </p:txBody>
      </p:sp>
    </p:spTree>
    <p:extLst>
      <p:ext uri="{BB962C8B-B14F-4D97-AF65-F5344CB8AC3E}">
        <p14:creationId xmlns:p14="http://schemas.microsoft.com/office/powerpoint/2010/main" val="136749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6" grpId="0"/>
      <p:bldP spid="17" grpId="0"/>
      <p:bldP spid="18" grpId="0" animBg="1"/>
      <p:bldP spid="19" grpId="0"/>
      <p:bldP spid="21" grpId="0"/>
      <p:bldP spid="22" grpId="0"/>
      <p:bldP spid="2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 bwMode="auto">
          <a:xfrm>
            <a:off x="-10886" y="1432"/>
            <a:ext cx="12186557" cy="675815"/>
          </a:xfrm>
          <a:prstGeom prst="rect">
            <a:avLst/>
          </a:prstGeom>
          <a:gradFill flip="none" rotWithShape="1">
            <a:gsLst>
              <a:gs pos="21000">
                <a:srgbClr val="1F3CB7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-32785" y="26937"/>
            <a:ext cx="184731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1FFF259-7109-15DA-BBAE-85E92DFA6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2785" y="26937"/>
            <a:ext cx="184731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" name="Google Shape;187;p31">
            <a:extLst>
              <a:ext uri="{FF2B5EF4-FFF2-40B4-BE49-F238E27FC236}">
                <a16:creationId xmlns:a16="http://schemas.microsoft.com/office/drawing/2014/main" id="{FB83D1E0-588E-7BC2-257B-B46B6336A49E}"/>
              </a:ext>
            </a:extLst>
          </p:cNvPr>
          <p:cNvSpPr txBox="1"/>
          <p:nvPr/>
        </p:nvSpPr>
        <p:spPr>
          <a:xfrm>
            <a:off x="121092" y="65179"/>
            <a:ext cx="12160744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맑은 고딕" panose="020B0503020000020004" pitchFamily="34" charset="-127"/>
                <a:cs typeface="Arial"/>
                <a:sym typeface="Arial"/>
              </a:rPr>
              <a:t>Quantum phase estimation </a:t>
            </a:r>
            <a:r>
              <a:rPr kumimoji="0" lang="en" altLang="ko-KR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맑은 고딕" panose="020B0503020000020004" pitchFamily="34" charset="-127"/>
                <a:cs typeface="Arial"/>
                <a:sym typeface="Arial"/>
              </a:rPr>
              <a:t> –  </a:t>
            </a:r>
            <a:r>
              <a:rPr kumimoji="0" lang="en-US" altLang="ko-KR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맑은 고딕" panose="020B0503020000020004" pitchFamily="34" charset="-127"/>
                <a:cs typeface="Arial"/>
                <a:sym typeface="Arial"/>
              </a:rPr>
              <a:t>Hydrogen molecular energy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6FAEF0-81F6-E109-F727-34027A790ABB}"/>
              </a:ext>
            </a:extLst>
          </p:cNvPr>
          <p:cNvSpPr txBox="1"/>
          <p:nvPr/>
        </p:nvSpPr>
        <p:spPr>
          <a:xfrm>
            <a:off x="231981" y="740994"/>
            <a:ext cx="113067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Circuit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ymbol" panose="05050102010706020507" pitchFamily="18" charset="2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7D35056-1E93-AD69-A6B8-174CE3194301}"/>
              </a:ext>
            </a:extLst>
          </p:cNvPr>
          <p:cNvGrpSpPr/>
          <p:nvPr/>
        </p:nvGrpSpPr>
        <p:grpSpPr>
          <a:xfrm>
            <a:off x="2040581" y="1298285"/>
            <a:ext cx="9462799" cy="1722479"/>
            <a:chOff x="80035" y="1330694"/>
            <a:chExt cx="12111965" cy="2204697"/>
          </a:xfrm>
        </p:grpSpPr>
        <p:pic>
          <p:nvPicPr>
            <p:cNvPr id="4" name="그림 4">
              <a:extLst>
                <a:ext uri="{FF2B5EF4-FFF2-40B4-BE49-F238E27FC236}">
                  <a16:creationId xmlns:a16="http://schemas.microsoft.com/office/drawing/2014/main" id="{916902D1-F124-EDAB-6E37-804E049C6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1499" y="1378819"/>
              <a:ext cx="5910501" cy="888426"/>
            </a:xfrm>
            <a:prstGeom prst="rect">
              <a:avLst/>
            </a:prstGeom>
          </p:spPr>
        </p:pic>
        <p:pic>
          <p:nvPicPr>
            <p:cNvPr id="20" name="그림 2">
              <a:extLst>
                <a:ext uri="{FF2B5EF4-FFF2-40B4-BE49-F238E27FC236}">
                  <a16:creationId xmlns:a16="http://schemas.microsoft.com/office/drawing/2014/main" id="{74A4829E-FD71-67ED-3009-200321866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115" y="1330694"/>
              <a:ext cx="6209260" cy="939112"/>
            </a:xfrm>
            <a:prstGeom prst="rect">
              <a:avLst/>
            </a:prstGeom>
          </p:spPr>
        </p:pic>
        <p:pic>
          <p:nvPicPr>
            <p:cNvPr id="21" name="그림 6">
              <a:extLst>
                <a:ext uri="{FF2B5EF4-FFF2-40B4-BE49-F238E27FC236}">
                  <a16:creationId xmlns:a16="http://schemas.microsoft.com/office/drawing/2014/main" id="{C86E3752-ABC0-DEFB-E27F-E5D17C2A9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035" y="2599198"/>
              <a:ext cx="6286755" cy="936193"/>
            </a:xfrm>
            <a:prstGeom prst="rect">
              <a:avLst/>
            </a:prstGeom>
          </p:spPr>
        </p:pic>
        <p:pic>
          <p:nvPicPr>
            <p:cNvPr id="22" name="그림 8">
              <a:extLst>
                <a:ext uri="{FF2B5EF4-FFF2-40B4-BE49-F238E27FC236}">
                  <a16:creationId xmlns:a16="http://schemas.microsoft.com/office/drawing/2014/main" id="{86EE1D7B-0C05-B865-8712-610E861DD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10374" y="2604748"/>
              <a:ext cx="2016286" cy="888426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2B3C99E-0F80-337C-1AE2-EF760DDDE072}"/>
              </a:ext>
            </a:extLst>
          </p:cNvPr>
          <p:cNvSpPr txBox="1"/>
          <p:nvPr/>
        </p:nvSpPr>
        <p:spPr>
          <a:xfrm>
            <a:off x="2071666" y="839923"/>
            <a:ext cx="85120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4285F4">
                  <a:lumMod val="75000"/>
                </a:srgbClr>
              </a:buClr>
              <a:buSzPct val="167000"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1.1 </a:t>
            </a:r>
            <a:r>
              <a:rPr kumimoji="0" lang="en-US" altLang="ko-KR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ms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 execution time, circuit depth of 57 1Q gates and 14 2Q gates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A810602-F202-3D97-F68D-53A86D6F8C8B}"/>
              </a:ext>
            </a:extLst>
          </p:cNvPr>
          <p:cNvGrpSpPr/>
          <p:nvPr/>
        </p:nvGrpSpPr>
        <p:grpSpPr>
          <a:xfrm>
            <a:off x="151947" y="3110043"/>
            <a:ext cx="11148467" cy="3617440"/>
            <a:chOff x="151947" y="3110043"/>
            <a:chExt cx="11148467" cy="361744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ADA56D5-0D40-7639-9E07-52DE2EBB2B39}"/>
                </a:ext>
              </a:extLst>
            </p:cNvPr>
            <p:cNvSpPr txBox="1"/>
            <p:nvPr/>
          </p:nvSpPr>
          <p:spPr>
            <a:xfrm>
              <a:off x="151947" y="3110043"/>
              <a:ext cx="615842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marR="0" lvl="0" indent="-4572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FF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맑은 고딕" panose="020B0503020000020004" pitchFamily="34" charset="-127"/>
                  <a:cs typeface="Arial" pitchFamily="34" charset="0"/>
                </a:rPr>
                <a:t>Experiment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endParaRPr>
            </a:p>
          </p:txBody>
        </p:sp>
        <p:pic>
          <p:nvPicPr>
            <p:cNvPr id="31" name="그림 7">
              <a:extLst>
                <a:ext uri="{FF2B5EF4-FFF2-40B4-BE49-F238E27FC236}">
                  <a16:creationId xmlns:a16="http://schemas.microsoft.com/office/drawing/2014/main" id="{AD9D804B-E8BD-70DC-8CF0-F72370C4D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67982" y="3571708"/>
              <a:ext cx="4539128" cy="3155775"/>
            </a:xfrm>
            <a:prstGeom prst="rect">
              <a:avLst/>
            </a:prstGeom>
          </p:spPr>
        </p:pic>
        <p:grpSp>
          <p:nvGrpSpPr>
            <p:cNvPr id="32" name="그룹 15">
              <a:extLst>
                <a:ext uri="{FF2B5EF4-FFF2-40B4-BE49-F238E27FC236}">
                  <a16:creationId xmlns:a16="http://schemas.microsoft.com/office/drawing/2014/main" id="{7E042707-EDCB-4918-6268-649ECF133891}"/>
                </a:ext>
              </a:extLst>
            </p:cNvPr>
            <p:cNvGrpSpPr/>
            <p:nvPr/>
          </p:nvGrpSpPr>
          <p:grpSpPr>
            <a:xfrm>
              <a:off x="1173548" y="4403849"/>
              <a:ext cx="2290813" cy="2292821"/>
              <a:chOff x="365760" y="4253535"/>
              <a:chExt cx="2290813" cy="2292821"/>
            </a:xfrm>
          </p:grpSpPr>
          <p:pic>
            <p:nvPicPr>
              <p:cNvPr id="33" name="그림 13">
                <a:extLst>
                  <a:ext uri="{FF2B5EF4-FFF2-40B4-BE49-F238E27FC236}">
                    <a16:creationId xmlns:a16="http://schemas.microsoft.com/office/drawing/2014/main" id="{15114FE4-7DA6-AD29-C74A-5350D05D60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6024" y="4253535"/>
                <a:ext cx="2094486" cy="1999998"/>
              </a:xfrm>
              <a:prstGeom prst="rect">
                <a:avLst/>
              </a:prstGeom>
            </p:spPr>
          </p:pic>
          <p:sp>
            <p:nvSpPr>
              <p:cNvPr id="34" name="직사각형 14">
                <a:extLst>
                  <a:ext uri="{FF2B5EF4-FFF2-40B4-BE49-F238E27FC236}">
                    <a16:creationId xmlns:a16="http://schemas.microsoft.com/office/drawing/2014/main" id="{356323FB-0C70-0C9F-D628-05E3590C9535}"/>
                  </a:ext>
                </a:extLst>
              </p:cNvPr>
              <p:cNvSpPr/>
              <p:nvPr/>
            </p:nvSpPr>
            <p:spPr>
              <a:xfrm>
                <a:off x="365760" y="5919537"/>
                <a:ext cx="2290813" cy="6268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pic>
          <p:nvPicPr>
            <p:cNvPr id="35" name="그림 17" descr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\hat U=e^{i0.59\hat X}e^{i2.55\hat Z}$&#10;&#10;&#10;\end{document}" title="IguanaTex Bitmap Display">
              <a:extLst>
                <a:ext uri="{FF2B5EF4-FFF2-40B4-BE49-F238E27FC236}">
                  <a16:creationId xmlns:a16="http://schemas.microsoft.com/office/drawing/2014/main" id="{55033D66-2D4E-AE48-A4D2-CA0DC9048F8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7985" y="4726969"/>
              <a:ext cx="2345634" cy="319445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7A294AE-9A41-95EF-9C96-D76F96B4CEDA}"/>
                </a:ext>
              </a:extLst>
            </p:cNvPr>
            <p:cNvSpPr txBox="1"/>
            <p:nvPr/>
          </p:nvSpPr>
          <p:spPr>
            <a:xfrm>
              <a:off x="7859358" y="4501131"/>
              <a:ext cx="2235018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4285F4">
                    <a:lumMod val="75000"/>
                  </a:srgbClr>
                </a:buClr>
                <a:buSzPct val="167000"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맑은 고딕" panose="020B0503020000020004" pitchFamily="34" charset="-127"/>
                  <a:cs typeface="Arial" pitchFamily="34" charset="0"/>
                </a:rPr>
                <a:t>well-resolved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4285F4">
                    <a:lumMod val="75000"/>
                  </a:srgbClr>
                </a:buClr>
                <a:buSzPct val="167000"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맑은 고딕" panose="020B0503020000020004" pitchFamily="34" charset="-127"/>
                  <a:cs typeface="Arial" pitchFamily="34" charset="0"/>
                </a:rPr>
                <a:t>ground energy</a:t>
              </a:r>
            </a:p>
          </p:txBody>
        </p:sp>
        <p:cxnSp>
          <p:nvCxnSpPr>
            <p:cNvPr id="37" name="직선 화살표 연결선 19">
              <a:extLst>
                <a:ext uri="{FF2B5EF4-FFF2-40B4-BE49-F238E27FC236}">
                  <a16:creationId xmlns:a16="http://schemas.microsoft.com/office/drawing/2014/main" id="{6C033A46-10EC-B0D9-E770-9731C368FA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2806" y="5622135"/>
              <a:ext cx="207411" cy="400572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21F5D1B-AD52-8E88-9E2C-EC83009E3B93}"/>
                </a:ext>
              </a:extLst>
            </p:cNvPr>
            <p:cNvSpPr txBox="1"/>
            <p:nvPr/>
          </p:nvSpPr>
          <p:spPr>
            <a:xfrm>
              <a:off x="1109057" y="5983224"/>
              <a:ext cx="160635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4285F4">
                    <a:lumMod val="75000"/>
                  </a:srgbClr>
                </a:buClr>
                <a:buSzPct val="167000"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맑은 고딕" panose="020B0503020000020004" pitchFamily="34" charset="-127"/>
                  <a:cs typeface="Arial" pitchFamily="34" charset="0"/>
                </a:rPr>
                <a:t>state qubit</a:t>
              </a:r>
            </a:p>
          </p:txBody>
        </p:sp>
        <p:cxnSp>
          <p:nvCxnSpPr>
            <p:cNvPr id="39" name="직선 화살표 연결선 39">
              <a:extLst>
                <a:ext uri="{FF2B5EF4-FFF2-40B4-BE49-F238E27FC236}">
                  <a16:creationId xmlns:a16="http://schemas.microsoft.com/office/drawing/2014/main" id="{27055695-04F3-8D47-136E-5AD2ECA42F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74300" y="4092191"/>
              <a:ext cx="615739" cy="11787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42">
              <a:extLst>
                <a:ext uri="{FF2B5EF4-FFF2-40B4-BE49-F238E27FC236}">
                  <a16:creationId xmlns:a16="http://schemas.microsoft.com/office/drawing/2014/main" id="{633DB945-C37A-D568-7A12-B051CA3266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8595" y="4093281"/>
              <a:ext cx="18850" cy="55803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4">
              <a:extLst>
                <a:ext uri="{FF2B5EF4-FFF2-40B4-BE49-F238E27FC236}">
                  <a16:creationId xmlns:a16="http://schemas.microsoft.com/office/drawing/2014/main" id="{E9B7E46A-0F02-CE0B-049B-C44D8B64A781}"/>
                </a:ext>
              </a:extLst>
            </p:cNvPr>
            <p:cNvCxnSpPr>
              <a:cxnSpLocks/>
            </p:cNvCxnSpPr>
            <p:nvPr/>
          </p:nvCxnSpPr>
          <p:spPr>
            <a:xfrm>
              <a:off x="2530772" y="4039483"/>
              <a:ext cx="346676" cy="123141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022497B-01FF-4491-9784-E52801B5D452}"/>
                </a:ext>
              </a:extLst>
            </p:cNvPr>
            <p:cNvSpPr txBox="1"/>
            <p:nvPr/>
          </p:nvSpPr>
          <p:spPr>
            <a:xfrm>
              <a:off x="1317853" y="3691515"/>
              <a:ext cx="217740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4285F4">
                    <a:lumMod val="75000"/>
                  </a:srgbClr>
                </a:buClr>
                <a:buSzPct val="167000"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맑은 고딕" panose="020B0503020000020004" pitchFamily="34" charset="-127"/>
                  <a:cs typeface="Arial" pitchFamily="34" charset="0"/>
                </a:rPr>
                <a:t>measurement qubits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6F5D602-8FBE-F08F-A64A-146F6F1B5D89}"/>
                </a:ext>
              </a:extLst>
            </p:cNvPr>
            <p:cNvSpPr txBox="1"/>
            <p:nvPr/>
          </p:nvSpPr>
          <p:spPr>
            <a:xfrm>
              <a:off x="9065396" y="5521559"/>
              <a:ext cx="223501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4285F4">
                    <a:lumMod val="75000"/>
                  </a:srgbClr>
                </a:buClr>
                <a:buSzPct val="167000"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맑은 고딕" panose="020B0503020000020004" pitchFamily="34" charset="-127"/>
                  <a:cs typeface="Arial" pitchFamily="34" charset="0"/>
                </a:rPr>
                <a:t>E</a:t>
              </a:r>
              <a:r>
                <a:rPr kumimoji="0" lang="en-US" altLang="ko-KR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맑은 고딕" panose="020B0503020000020004" pitchFamily="34" charset="-127"/>
                  <a:cs typeface="Arial" pitchFamily="34" charset="0"/>
                </a:rPr>
                <a:t>g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맑은 고딕" panose="020B0503020000020004" pitchFamily="34" charset="-127"/>
                  <a:cs typeface="Arial" pitchFamily="34" charset="0"/>
                </a:rPr>
                <a:t> = -1.06 Ha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1704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 bwMode="auto">
          <a:xfrm>
            <a:off x="-10885" y="1432"/>
            <a:ext cx="9859178" cy="675815"/>
          </a:xfrm>
          <a:prstGeom prst="rect">
            <a:avLst/>
          </a:prstGeom>
          <a:gradFill flip="none" rotWithShape="1">
            <a:gsLst>
              <a:gs pos="21000">
                <a:srgbClr val="1F3CB7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-32785" y="26937"/>
            <a:ext cx="184731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3F1315A2-B88D-4B0C-A1FE-01833797D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2785" y="26937"/>
            <a:ext cx="3101939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QAOA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MaxCut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C82CBF1-9796-D55D-9AC8-FF453619ACBD}"/>
              </a:ext>
            </a:extLst>
          </p:cNvPr>
          <p:cNvGrpSpPr/>
          <p:nvPr/>
        </p:nvGrpSpPr>
        <p:grpSpPr>
          <a:xfrm>
            <a:off x="5418762" y="813806"/>
            <a:ext cx="6704252" cy="2404012"/>
            <a:chOff x="4064071" y="596719"/>
            <a:chExt cx="5028189" cy="1803009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8785220-6806-8AEB-7915-DF697BEA8FE2}"/>
                </a:ext>
              </a:extLst>
            </p:cNvPr>
            <p:cNvSpPr txBox="1"/>
            <p:nvPr/>
          </p:nvSpPr>
          <p:spPr>
            <a:xfrm>
              <a:off x="6258762" y="1409009"/>
              <a:ext cx="1181668" cy="2077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defTabSz="91437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dirty="0">
                  <a:latin typeface="Arial" charset="0"/>
                  <a:cs typeface="Arial" charset="0"/>
                  <a:sym typeface="Arial"/>
                </a:rPr>
                <a:t>1             2             3</a:t>
              </a:r>
              <a:endParaRPr lang="en-US" sz="1100" dirty="0">
                <a:latin typeface="Tahoma"/>
                <a:cs typeface="Arial"/>
                <a:sym typeface="Arial"/>
              </a:endParaRPr>
            </a:p>
          </p:txBody>
        </p: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5E6FFBC7-CC3A-15C3-B502-179A9BD6BA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227"/>
            <a:stretch/>
          </p:blipFill>
          <p:spPr>
            <a:xfrm>
              <a:off x="5352885" y="596719"/>
              <a:ext cx="3739375" cy="1803009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F2929F0-D5E0-BC29-FB65-7EB5ADD475FC}"/>
                </a:ext>
              </a:extLst>
            </p:cNvPr>
            <p:cNvSpPr txBox="1"/>
            <p:nvPr/>
          </p:nvSpPr>
          <p:spPr>
            <a:xfrm>
              <a:off x="4064071" y="785911"/>
              <a:ext cx="2060104" cy="9925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377">
                <a:defRPr/>
              </a:pPr>
              <a:r>
                <a:rPr lang="en-US" kern="0" dirty="0">
                  <a:latin typeface="Calibri"/>
                  <a:cs typeface="Calibri"/>
                  <a:sym typeface="Calibri"/>
                </a:rPr>
                <a:t>p=3 circuit</a:t>
              </a:r>
            </a:p>
            <a:p>
              <a:pPr defTabSz="914377">
                <a:defRPr/>
              </a:pPr>
              <a:r>
                <a:rPr lang="en-US" kern="0" dirty="0">
                  <a:latin typeface="Calibri"/>
                  <a:cs typeface="Calibri"/>
                  <a:sym typeface="Calibri"/>
                </a:rPr>
                <a:t>43 single qubit</a:t>
              </a:r>
            </a:p>
            <a:p>
              <a:pPr defTabSz="914377">
                <a:defRPr/>
              </a:pPr>
              <a:r>
                <a:rPr lang="en-US" kern="0" dirty="0">
                  <a:latin typeface="Calibri"/>
                  <a:cs typeface="Calibri"/>
                  <a:sym typeface="Calibri"/>
                </a:rPr>
                <a:t>gates </a:t>
              </a:r>
            </a:p>
            <a:p>
              <a:pPr defTabSz="914377">
                <a:defRPr/>
              </a:pPr>
              <a:r>
                <a:rPr lang="en-US" kern="0" dirty="0">
                  <a:latin typeface="Calibri"/>
                  <a:cs typeface="Calibri"/>
                  <a:sym typeface="Calibri"/>
                </a:rPr>
                <a:t>18 CZ gates</a:t>
              </a:r>
              <a:endParaRPr lang="en-US" dirty="0">
                <a:cs typeface="Arial"/>
                <a:sym typeface="Arial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37C4C7B-F957-9AEA-D1E3-3EF517220574}"/>
              </a:ext>
            </a:extLst>
          </p:cNvPr>
          <p:cNvGrpSpPr/>
          <p:nvPr/>
        </p:nvGrpSpPr>
        <p:grpSpPr>
          <a:xfrm>
            <a:off x="652463" y="3767218"/>
            <a:ext cx="10752108" cy="2468996"/>
            <a:chOff x="395975" y="2812711"/>
            <a:chExt cx="8064081" cy="1851747"/>
          </a:xfrm>
        </p:grpSpPr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93C7D655-5C5F-5F79-E778-094DFAECD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475" t="35911" r="5712" b="34327"/>
            <a:stretch/>
          </p:blipFill>
          <p:spPr>
            <a:xfrm>
              <a:off x="395975" y="2812711"/>
              <a:ext cx="8064081" cy="1851747"/>
            </a:xfrm>
            <a:prstGeom prst="rect">
              <a:avLst/>
            </a:prstGeom>
          </p:spPr>
        </p:pic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41C7273-6C60-9B52-5AB9-85EEBBF63D2E}"/>
                </a:ext>
              </a:extLst>
            </p:cNvPr>
            <p:cNvSpPr/>
            <p:nvPr/>
          </p:nvSpPr>
          <p:spPr>
            <a:xfrm>
              <a:off x="395975" y="2820296"/>
              <a:ext cx="333955" cy="310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en-US" dirty="0">
                <a:solidFill>
                  <a:schemeClr val="tx1"/>
                </a:solidFill>
                <a:latin typeface="Calibri" panose="020F0502020204030204"/>
                <a:sym typeface="Arial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6396A04-EAEC-FF3A-F5CA-0972E2DDD5F1}"/>
              </a:ext>
            </a:extLst>
          </p:cNvPr>
          <p:cNvGrpSpPr/>
          <p:nvPr/>
        </p:nvGrpSpPr>
        <p:grpSpPr>
          <a:xfrm>
            <a:off x="3199500" y="887854"/>
            <a:ext cx="2190040" cy="2172745"/>
            <a:chOff x="1853708" y="665890"/>
            <a:chExt cx="1642530" cy="1629559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0F427EE7-2EBA-21A9-4550-8830B22B3974}"/>
                </a:ext>
              </a:extLst>
            </p:cNvPr>
            <p:cNvGrpSpPr/>
            <p:nvPr/>
          </p:nvGrpSpPr>
          <p:grpSpPr>
            <a:xfrm>
              <a:off x="1853708" y="665890"/>
              <a:ext cx="1642530" cy="1149319"/>
              <a:chOff x="9405333" y="2639684"/>
              <a:chExt cx="2584224" cy="1808245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8504E0D-7905-2A23-B3A9-FD8AFFBBF10B}"/>
                  </a:ext>
                </a:extLst>
              </p:cNvPr>
              <p:cNvSpPr/>
              <p:nvPr/>
            </p:nvSpPr>
            <p:spPr>
              <a:xfrm>
                <a:off x="9462846" y="2639684"/>
                <a:ext cx="2526711" cy="172759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 eaLnBrk="1" fontAlgn="auto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</a:pPr>
                <a:endParaRPr lang="en-US" sz="1867" kern="0">
                  <a:solidFill>
                    <a:schemeClr val="tx1"/>
                  </a:solidFill>
                  <a:latin typeface="Arial"/>
                  <a:sym typeface="Arial"/>
                </a:endParaRPr>
              </a:p>
            </p:txBody>
          </p:sp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B64ABFD7-EA71-437A-6B62-69C4FD3BC8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05333" y="2639685"/>
                <a:ext cx="2584224" cy="1808244"/>
              </a:xfrm>
              <a:prstGeom prst="rect">
                <a:avLst/>
              </a:prstGeom>
            </p:spPr>
          </p:pic>
        </p:grp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1A9520DC-2185-45A2-0903-E5E78C929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90263" y="1846535"/>
              <a:ext cx="1605975" cy="448914"/>
            </a:xfrm>
            <a:prstGeom prst="rect">
              <a:avLst/>
            </a:prstGeom>
          </p:spPr>
        </p:pic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4CB5D4EE-8281-8543-D80D-3398D24A8AFE}"/>
              </a:ext>
            </a:extLst>
          </p:cNvPr>
          <p:cNvSpPr txBox="1"/>
          <p:nvPr/>
        </p:nvSpPr>
        <p:spPr>
          <a:xfrm>
            <a:off x="203053" y="840383"/>
            <a:ext cx="3045187" cy="2389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7">
              <a:defRPr/>
            </a:pPr>
            <a:r>
              <a:rPr lang="en-US" sz="2133" kern="0" dirty="0">
                <a:latin typeface="Calibri"/>
                <a:cs typeface="Calibri"/>
                <a:sym typeface="Calibri"/>
              </a:rPr>
              <a:t>NP-complete  graph </a:t>
            </a:r>
            <a:r>
              <a:rPr lang="en-US" sz="2133" kern="0" dirty="0" err="1">
                <a:latin typeface="Calibri"/>
                <a:cs typeface="Calibri"/>
                <a:sym typeface="Calibri"/>
              </a:rPr>
              <a:t>partioning</a:t>
            </a:r>
            <a:r>
              <a:rPr lang="en-US" sz="2133" kern="0" dirty="0">
                <a:latin typeface="Calibri"/>
                <a:cs typeface="Calibri"/>
                <a:sym typeface="Calibri"/>
              </a:rPr>
              <a:t> problem.</a:t>
            </a:r>
          </a:p>
          <a:p>
            <a:pPr defTabSz="914377">
              <a:defRPr/>
            </a:pPr>
            <a:endParaRPr lang="en-US" sz="2133" dirty="0">
              <a:latin typeface="Calibri"/>
              <a:cs typeface="Calibri"/>
              <a:sym typeface="Calibri"/>
            </a:endParaRPr>
          </a:p>
          <a:p>
            <a:pPr defTabSz="914377">
              <a:defRPr/>
            </a:pPr>
            <a:r>
              <a:rPr lang="en-US" sz="2133" dirty="0">
                <a:latin typeface="Calibri"/>
                <a:cs typeface="Calibri"/>
                <a:sym typeface="Calibri"/>
              </a:rPr>
              <a:t>QAOA applies </a:t>
            </a:r>
            <a:r>
              <a:rPr lang="en-US" sz="2133" i="1" dirty="0">
                <a:latin typeface="Calibri"/>
                <a:cs typeface="Calibri"/>
                <a:sym typeface="Calibri"/>
              </a:rPr>
              <a:t>p</a:t>
            </a:r>
            <a:r>
              <a:rPr lang="en-US" sz="2133" dirty="0">
                <a:latin typeface="Calibri"/>
                <a:cs typeface="Calibri"/>
                <a:sym typeface="Calibri"/>
              </a:rPr>
              <a:t> rounds of cost function and </a:t>
            </a:r>
          </a:p>
          <a:p>
            <a:pPr defTabSz="914377">
              <a:defRPr/>
            </a:pPr>
            <a:r>
              <a:rPr lang="en-US" sz="2133" dirty="0">
                <a:latin typeface="Calibri"/>
                <a:cs typeface="Calibri"/>
                <a:sym typeface="Calibri"/>
              </a:rPr>
              <a:t>mixing operators with adjustable weights.</a:t>
            </a:r>
            <a:endParaRPr lang="en-US" sz="2133" dirty="0">
              <a:cs typeface="Arial"/>
              <a:sym typeface="Arial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5BD0687-149C-ED56-C231-0EFE6E4F97AF}"/>
              </a:ext>
            </a:extLst>
          </p:cNvPr>
          <p:cNvSpPr txBox="1"/>
          <p:nvPr/>
        </p:nvSpPr>
        <p:spPr>
          <a:xfrm>
            <a:off x="1356133" y="3470074"/>
            <a:ext cx="9790040" cy="420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7">
              <a:defRPr/>
            </a:pPr>
            <a:r>
              <a:rPr lang="en-US" sz="2133" kern="0" dirty="0">
                <a:solidFill>
                  <a:srgbClr val="0000FF"/>
                </a:solidFill>
                <a:latin typeface="Calibri"/>
                <a:cs typeface="Calibri"/>
                <a:sym typeface="Calibri"/>
              </a:rPr>
              <a:t>Ideal circuit: R</a:t>
            </a:r>
            <a:r>
              <a:rPr lang="en-US" sz="2133" kern="0" baseline="-25000" dirty="0">
                <a:solidFill>
                  <a:srgbClr val="0000FF"/>
                </a:solidFill>
                <a:latin typeface="Calibri"/>
                <a:cs typeface="Calibri"/>
                <a:sym typeface="Calibri"/>
              </a:rPr>
              <a:t>a</a:t>
            </a:r>
            <a:r>
              <a:rPr lang="en-US" sz="2133" kern="0" dirty="0">
                <a:solidFill>
                  <a:srgbClr val="0000FF"/>
                </a:solidFill>
                <a:latin typeface="Calibri"/>
                <a:cs typeface="Calibri"/>
                <a:sym typeface="Calibri"/>
              </a:rPr>
              <a:t> = 0.772                                          0.934                                                1.0</a:t>
            </a:r>
            <a:endParaRPr lang="en-US" sz="2133" dirty="0">
              <a:solidFill>
                <a:srgbClr val="0000FF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7682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8BED6CD9-1810-4A34-A132-88B148D08964}"/>
              </a:ext>
            </a:extLst>
          </p:cNvPr>
          <p:cNvSpPr/>
          <p:nvPr/>
        </p:nvSpPr>
        <p:spPr bwMode="auto">
          <a:xfrm>
            <a:off x="-10886" y="1432"/>
            <a:ext cx="12186557" cy="675815"/>
          </a:xfrm>
          <a:prstGeom prst="rect">
            <a:avLst/>
          </a:prstGeom>
          <a:gradFill flip="none" rotWithShape="1">
            <a:gsLst>
              <a:gs pos="21000">
                <a:srgbClr val="1F3CB7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1" name="Google Shape;187;p31">
            <a:extLst>
              <a:ext uri="{FF2B5EF4-FFF2-40B4-BE49-F238E27FC236}">
                <a16:creationId xmlns:a16="http://schemas.microsoft.com/office/drawing/2014/main" id="{5B4920D8-3F68-4A40-AFFC-2C192322321B}"/>
              </a:ext>
            </a:extLst>
          </p:cNvPr>
          <p:cNvSpPr txBox="1"/>
          <p:nvPr/>
        </p:nvSpPr>
        <p:spPr>
          <a:xfrm>
            <a:off x="121092" y="94054"/>
            <a:ext cx="922301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Rydberg entanglement experiments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aphicFrame>
        <p:nvGraphicFramePr>
          <p:cNvPr id="31" name="Table 5">
            <a:extLst>
              <a:ext uri="{FF2B5EF4-FFF2-40B4-BE49-F238E27FC236}">
                <a16:creationId xmlns:a16="http://schemas.microsoft.com/office/drawing/2014/main" id="{DD2CB501-FBBE-4F4A-93CC-00DCE053FB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718991"/>
              </p:ext>
            </p:extLst>
          </p:nvPr>
        </p:nvGraphicFramePr>
        <p:xfrm>
          <a:off x="594515" y="974949"/>
          <a:ext cx="11209450" cy="44509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9875">
                  <a:extLst>
                    <a:ext uri="{9D8B030D-6E8A-4147-A177-3AD203B41FA5}">
                      <a16:colId xmlns:a16="http://schemas.microsoft.com/office/drawing/2014/main" val="3035544692"/>
                    </a:ext>
                  </a:extLst>
                </a:gridCol>
                <a:gridCol w="2012967">
                  <a:extLst>
                    <a:ext uri="{9D8B030D-6E8A-4147-A177-3AD203B41FA5}">
                      <a16:colId xmlns:a16="http://schemas.microsoft.com/office/drawing/2014/main" val="3344093347"/>
                    </a:ext>
                  </a:extLst>
                </a:gridCol>
                <a:gridCol w="2192184">
                  <a:extLst>
                    <a:ext uri="{9D8B030D-6E8A-4147-A177-3AD203B41FA5}">
                      <a16:colId xmlns:a16="http://schemas.microsoft.com/office/drawing/2014/main" val="444834759"/>
                    </a:ext>
                  </a:extLst>
                </a:gridCol>
                <a:gridCol w="2805116">
                  <a:extLst>
                    <a:ext uri="{9D8B030D-6E8A-4147-A177-3AD203B41FA5}">
                      <a16:colId xmlns:a16="http://schemas.microsoft.com/office/drawing/2014/main" val="2229760741"/>
                    </a:ext>
                  </a:extLst>
                </a:gridCol>
                <a:gridCol w="1739308">
                  <a:extLst>
                    <a:ext uri="{9D8B030D-6E8A-4147-A177-3AD203B41FA5}">
                      <a16:colId xmlns:a16="http://schemas.microsoft.com/office/drawing/2014/main" val="4232009008"/>
                    </a:ext>
                  </a:extLst>
                </a:gridCol>
              </a:tblGrid>
              <a:tr h="449598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Wisconsin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Harvard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Wuhan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Caltech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180213"/>
                  </a:ext>
                </a:extLst>
              </a:tr>
              <a:tr h="926971">
                <a:tc>
                  <a:txBody>
                    <a:bodyPr/>
                    <a:lstStyle/>
                    <a:p>
                      <a:r>
                        <a:rPr lang="en-US" sz="1800" b="1" dirty="0"/>
                        <a:t>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2D array, blue traps, focused beams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2D array, red traps, large beams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2D array red traps, medium size beams</a:t>
                      </a:r>
                    </a:p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1D array, red traps, large beams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766265"/>
                  </a:ext>
                </a:extLst>
              </a:tr>
              <a:tr h="449598">
                <a:tc>
                  <a:txBody>
                    <a:bodyPr/>
                    <a:lstStyle/>
                    <a:p>
                      <a:r>
                        <a:rPr lang="en-US" sz="1800" b="1" dirty="0"/>
                        <a:t>Atom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87Rb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87Rb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274068"/>
                  </a:ext>
                </a:extLst>
              </a:tr>
              <a:tr h="712596">
                <a:tc>
                  <a:txBody>
                    <a:bodyPr/>
                    <a:lstStyle/>
                    <a:p>
                      <a:r>
                        <a:rPr lang="en-US" sz="1800" b="1" dirty="0"/>
                        <a:t>2Q Bell state fidelity  Raw (-SPAM)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0.955 (&gt;0.965)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0.95 (0.97)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0.95 (0.98)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0.98(0.991)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160915"/>
                  </a:ext>
                </a:extLst>
              </a:tr>
              <a:tr h="628205">
                <a:tc>
                  <a:txBody>
                    <a:bodyPr/>
                    <a:lstStyle/>
                    <a:p>
                      <a:r>
                        <a:rPr lang="en-US" sz="1800" b="1" dirty="0"/>
                        <a:t>Notes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Ti:Sa lasers</a:t>
                      </a:r>
                    </a:p>
                    <a:p>
                      <a:r>
                        <a:rPr lang="en-US" sz="1800" dirty="0"/>
                        <a:t>“Pichler” 2-pulse 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 Ti:Sa lasers</a:t>
                      </a:r>
                    </a:p>
                    <a:p>
                      <a:r>
                        <a:rPr lang="en-US" sz="1800" dirty="0"/>
                        <a:t>“Pichler” 2-pulse 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Filtered diode lasers</a:t>
                      </a:r>
                    </a:p>
                    <a:p>
                      <a:r>
                        <a:rPr lang="en-US" sz="1800" dirty="0"/>
                        <a:t>Adiabatic 1-pulse 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Ground-Rydberg qubit, short lived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656293"/>
                  </a:ext>
                </a:extLst>
              </a:tr>
              <a:tr h="997738">
                <a:tc>
                  <a:txBody>
                    <a:bodyPr/>
                    <a:lstStyle/>
                    <a:p>
                      <a:r>
                        <a:rPr lang="en-US" sz="1800" b="1" dirty="0"/>
                        <a:t>Papers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Nature </a:t>
                      </a:r>
                      <a:r>
                        <a:rPr lang="en-US" sz="1800" b="1" dirty="0"/>
                        <a:t>604</a:t>
                      </a:r>
                      <a:r>
                        <a:rPr lang="en-US" sz="1800" dirty="0"/>
                        <a:t>, 457 (2022)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Nature </a:t>
                      </a:r>
                      <a:r>
                        <a:rPr lang="en-US" sz="1800" b="1" dirty="0"/>
                        <a:t>604</a:t>
                      </a:r>
                      <a:r>
                        <a:rPr lang="en-US" sz="1800" dirty="0"/>
                        <a:t>, 451 (2022)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hlinkClick r:id="rId2"/>
                        </a:rPr>
                        <a:t>https://arxiv.org/abs/2109.02491</a:t>
                      </a:r>
                      <a:r>
                        <a:rPr lang="en-US" sz="1800" dirty="0"/>
                        <a:t> </a:t>
                      </a:r>
                    </a:p>
                    <a:p>
                      <a:r>
                        <a:rPr lang="en-US" sz="1800" dirty="0"/>
                        <a:t>PRA </a:t>
                      </a:r>
                      <a:r>
                        <a:rPr lang="en-US" sz="1800" b="1" dirty="0"/>
                        <a:t>103</a:t>
                      </a:r>
                      <a:r>
                        <a:rPr lang="en-US" sz="1800" dirty="0"/>
                        <a:t>, 022424 (2021)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Nat. Phys. 16, 857 (2020)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191757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22C6C22-3056-F6A7-A087-592A8969AA2C}"/>
              </a:ext>
            </a:extLst>
          </p:cNvPr>
          <p:cNvSpPr/>
          <p:nvPr/>
        </p:nvSpPr>
        <p:spPr>
          <a:xfrm>
            <a:off x="936138" y="3506918"/>
            <a:ext cx="10661347" cy="30214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C445469-D972-7D8E-9F5B-13F350742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717" y="3649039"/>
            <a:ext cx="8109746" cy="273076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0615A4D-5958-B221-B177-35135C3A675B}"/>
              </a:ext>
            </a:extLst>
          </p:cNvPr>
          <p:cNvGrpSpPr/>
          <p:nvPr/>
        </p:nvGrpSpPr>
        <p:grpSpPr>
          <a:xfrm>
            <a:off x="1157645" y="4292790"/>
            <a:ext cx="2064125" cy="1443259"/>
            <a:chOff x="2654090" y="2682313"/>
            <a:chExt cx="1667108" cy="116565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EA92995-9725-E7AE-3BA0-37A5180895A8}"/>
                </a:ext>
              </a:extLst>
            </p:cNvPr>
            <p:cNvSpPr/>
            <p:nvPr/>
          </p:nvSpPr>
          <p:spPr>
            <a:xfrm>
              <a:off x="2654090" y="2682313"/>
              <a:ext cx="1391207" cy="1165658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6562BD-89DD-163D-96A3-D01343074871}"/>
                </a:ext>
              </a:extLst>
            </p:cNvPr>
            <p:cNvSpPr txBox="1"/>
            <p:nvPr/>
          </p:nvSpPr>
          <p:spPr>
            <a:xfrm>
              <a:off x="2929992" y="2751698"/>
              <a:ext cx="1391206" cy="29829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err="1">
                  <a:solidFill>
                    <a:prstClr val="white"/>
                  </a:solidFill>
                  <a:latin typeface="Tahoma"/>
                </a:rPr>
                <a:t>F</a:t>
              </a:r>
              <a:r>
                <a:rPr lang="en-US" sz="1800" baseline="-25000" dirty="0" err="1">
                  <a:solidFill>
                    <a:prstClr val="white"/>
                  </a:solidFill>
                  <a:latin typeface="Tahoma"/>
                </a:rPr>
                <a:t>raw</a:t>
              </a:r>
              <a:r>
                <a:rPr lang="en-US" sz="1800" dirty="0">
                  <a:solidFill>
                    <a:prstClr val="white"/>
                  </a:solidFill>
                  <a:latin typeface="Tahoma"/>
                </a:rPr>
                <a:t>=0.955</a:t>
              </a:r>
              <a:endParaRPr lang="en-US" sz="1800" dirty="0">
                <a:solidFill>
                  <a:prstClr val="white"/>
                </a:solidFill>
                <a:latin typeface="Tahoma"/>
                <a:ea typeface="Tahoma"/>
                <a:cs typeface="Tahom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F888605-51D9-4083-4C45-BC64A3BD58FB}"/>
                </a:ext>
              </a:extLst>
            </p:cNvPr>
            <p:cNvSpPr txBox="1"/>
            <p:nvPr/>
          </p:nvSpPr>
          <p:spPr>
            <a:xfrm>
              <a:off x="2721837" y="3265142"/>
              <a:ext cx="1599361" cy="29829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white"/>
                  </a:solidFill>
                  <a:latin typeface="Tahoma"/>
                </a:rPr>
                <a:t>F</a:t>
              </a:r>
              <a:r>
                <a:rPr lang="en-US" sz="1800" baseline="-25000" dirty="0">
                  <a:solidFill>
                    <a:prstClr val="white"/>
                  </a:solidFill>
                  <a:latin typeface="Tahoma"/>
                </a:rPr>
                <a:t>-SPAM</a:t>
              </a:r>
              <a:r>
                <a:rPr lang="en-US" sz="1800" dirty="0">
                  <a:solidFill>
                    <a:prstClr val="white"/>
                  </a:solidFill>
                  <a:latin typeface="Tahoma"/>
                </a:rPr>
                <a:t>&gt;0.965</a:t>
              </a:r>
              <a:endParaRPr lang="en-US" sz="1800" dirty="0">
                <a:solidFill>
                  <a:prstClr val="white"/>
                </a:solidFill>
                <a:latin typeface="Tahoma"/>
                <a:ea typeface="Tahoma"/>
                <a:cs typeface="Tahoma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BF909C8-A4D5-DB7A-BF37-AFF243C5B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6526" y="1829603"/>
            <a:ext cx="1203031" cy="8226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4CB791-9A11-9141-7C26-00BEE59DC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3814" y="2048401"/>
            <a:ext cx="1364776" cy="564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238B4F-903C-5067-D94B-110568DC3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9467" y="2057800"/>
            <a:ext cx="1364776" cy="56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11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/>
        </p:nvSpPr>
        <p:spPr>
          <a:xfrm>
            <a:off x="121092" y="94054"/>
            <a:ext cx="922301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Qubit control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DFC505-067D-4177-A30D-231C5FDFFB2C}"/>
              </a:ext>
            </a:extLst>
          </p:cNvPr>
          <p:cNvSpPr/>
          <p:nvPr/>
        </p:nvSpPr>
        <p:spPr>
          <a:xfrm>
            <a:off x="4156876" y="5691647"/>
            <a:ext cx="11256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Cs qubit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F755BD-6443-4C1B-A5FD-F0B222F664B0}"/>
              </a:ext>
            </a:extLst>
          </p:cNvPr>
          <p:cNvSpPr/>
          <p:nvPr/>
        </p:nvSpPr>
        <p:spPr>
          <a:xfrm>
            <a:off x="4158873" y="4372945"/>
            <a:ext cx="116891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cooling,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optical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pumping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DCA69A-F027-474D-AEB5-8E8A832BE081}"/>
              </a:ext>
            </a:extLst>
          </p:cNvPr>
          <p:cNvSpPr/>
          <p:nvPr/>
        </p:nvSpPr>
        <p:spPr>
          <a:xfrm>
            <a:off x="4145720" y="3226148"/>
            <a:ext cx="10695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cooling,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readout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0183658-2165-491D-B469-325111E13E9A}"/>
              </a:ext>
            </a:extLst>
          </p:cNvPr>
          <p:cNvGrpSpPr/>
          <p:nvPr/>
        </p:nvGrpSpPr>
        <p:grpSpPr>
          <a:xfrm>
            <a:off x="6550983" y="2179415"/>
            <a:ext cx="2158545" cy="78403"/>
            <a:chOff x="3658660" y="2230155"/>
            <a:chExt cx="2158545" cy="29187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AE8D7AB-755D-422D-981B-7FC36F3CE62F}"/>
                </a:ext>
              </a:extLst>
            </p:cNvPr>
            <p:cNvCxnSpPr/>
            <p:nvPr/>
          </p:nvCxnSpPr>
          <p:spPr bwMode="auto">
            <a:xfrm>
              <a:off x="3933428" y="2230155"/>
              <a:ext cx="175122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56F086D-A626-4266-BE8F-F0EC6E1072F1}"/>
                </a:ext>
              </a:extLst>
            </p:cNvPr>
            <p:cNvCxnSpPr/>
            <p:nvPr/>
          </p:nvCxnSpPr>
          <p:spPr bwMode="auto">
            <a:xfrm>
              <a:off x="4173006" y="2230155"/>
              <a:ext cx="175122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7C6C224-5562-4965-9293-51A0D83F8E41}"/>
                </a:ext>
              </a:extLst>
            </p:cNvPr>
            <p:cNvCxnSpPr/>
            <p:nvPr/>
          </p:nvCxnSpPr>
          <p:spPr bwMode="auto">
            <a:xfrm>
              <a:off x="4412583" y="2230155"/>
              <a:ext cx="175122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3EFACCB-1A97-4726-A724-B4121BE6B6AA}"/>
                </a:ext>
              </a:extLst>
            </p:cNvPr>
            <p:cNvCxnSpPr/>
            <p:nvPr/>
          </p:nvCxnSpPr>
          <p:spPr bwMode="auto">
            <a:xfrm>
              <a:off x="4652160" y="2230155"/>
              <a:ext cx="175122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8710DE3-1D24-4C4C-A832-B9207E73A31C}"/>
                </a:ext>
              </a:extLst>
            </p:cNvPr>
            <p:cNvCxnSpPr/>
            <p:nvPr/>
          </p:nvCxnSpPr>
          <p:spPr bwMode="auto">
            <a:xfrm>
              <a:off x="4891738" y="2230155"/>
              <a:ext cx="175122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2BF1FD8-BF01-4A58-BAB9-F144478284C6}"/>
                </a:ext>
              </a:extLst>
            </p:cNvPr>
            <p:cNvCxnSpPr/>
            <p:nvPr/>
          </p:nvCxnSpPr>
          <p:spPr bwMode="auto">
            <a:xfrm>
              <a:off x="5131315" y="2230155"/>
              <a:ext cx="175122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768D2F6-A5FB-4F40-B606-7747B225E4AC}"/>
                </a:ext>
              </a:extLst>
            </p:cNvPr>
            <p:cNvCxnSpPr/>
            <p:nvPr/>
          </p:nvCxnSpPr>
          <p:spPr bwMode="auto">
            <a:xfrm>
              <a:off x="5370891" y="2230155"/>
              <a:ext cx="175122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4B9F29A-5510-4A56-BAD3-EB37EF4F43C2}"/>
                </a:ext>
              </a:extLst>
            </p:cNvPr>
            <p:cNvCxnSpPr/>
            <p:nvPr/>
          </p:nvCxnSpPr>
          <p:spPr bwMode="auto">
            <a:xfrm>
              <a:off x="3933428" y="2522028"/>
              <a:ext cx="175122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3402082-EAC9-4B13-8441-332A93500F3E}"/>
                </a:ext>
              </a:extLst>
            </p:cNvPr>
            <p:cNvCxnSpPr/>
            <p:nvPr/>
          </p:nvCxnSpPr>
          <p:spPr bwMode="auto">
            <a:xfrm>
              <a:off x="4173006" y="2522028"/>
              <a:ext cx="175122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40C6A88-D8BC-43AC-A82D-4140AE08B4FF}"/>
                </a:ext>
              </a:extLst>
            </p:cNvPr>
            <p:cNvCxnSpPr/>
            <p:nvPr/>
          </p:nvCxnSpPr>
          <p:spPr bwMode="auto">
            <a:xfrm>
              <a:off x="4412583" y="2522028"/>
              <a:ext cx="175122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963322F-BD08-4C1F-9282-67FFFDDA8117}"/>
                </a:ext>
              </a:extLst>
            </p:cNvPr>
            <p:cNvCxnSpPr/>
            <p:nvPr/>
          </p:nvCxnSpPr>
          <p:spPr bwMode="auto">
            <a:xfrm>
              <a:off x="4652160" y="2522028"/>
              <a:ext cx="175122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8BB74BA-A9E3-4896-8BBF-D622C6B72A5C}"/>
                </a:ext>
              </a:extLst>
            </p:cNvPr>
            <p:cNvCxnSpPr/>
            <p:nvPr/>
          </p:nvCxnSpPr>
          <p:spPr bwMode="auto">
            <a:xfrm>
              <a:off x="4891738" y="2522028"/>
              <a:ext cx="175122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6291F5-532D-45F3-8206-02059F76A1FB}"/>
                </a:ext>
              </a:extLst>
            </p:cNvPr>
            <p:cNvCxnSpPr/>
            <p:nvPr/>
          </p:nvCxnSpPr>
          <p:spPr bwMode="auto">
            <a:xfrm>
              <a:off x="5131315" y="2522028"/>
              <a:ext cx="175122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D92238B-FB57-458F-A133-3391297FD0F7}"/>
                </a:ext>
              </a:extLst>
            </p:cNvPr>
            <p:cNvCxnSpPr/>
            <p:nvPr/>
          </p:nvCxnSpPr>
          <p:spPr bwMode="auto">
            <a:xfrm>
              <a:off x="5370891" y="2522028"/>
              <a:ext cx="175122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B68841-2CC7-442D-80A0-6E2A7064725C}"/>
                </a:ext>
              </a:extLst>
            </p:cNvPr>
            <p:cNvCxnSpPr/>
            <p:nvPr/>
          </p:nvCxnSpPr>
          <p:spPr bwMode="auto">
            <a:xfrm>
              <a:off x="5642083" y="2230155"/>
              <a:ext cx="175122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F8FABE1-8E56-418F-A5D8-AB026A67F88E}"/>
                </a:ext>
              </a:extLst>
            </p:cNvPr>
            <p:cNvCxnSpPr/>
            <p:nvPr/>
          </p:nvCxnSpPr>
          <p:spPr bwMode="auto">
            <a:xfrm>
              <a:off x="3658660" y="2230155"/>
              <a:ext cx="175122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813C3BD-5EAC-4F37-98A5-5428C65016BA}"/>
              </a:ext>
            </a:extLst>
          </p:cNvPr>
          <p:cNvSpPr/>
          <p:nvPr/>
        </p:nvSpPr>
        <p:spPr>
          <a:xfrm>
            <a:off x="5526723" y="1965944"/>
            <a:ext cx="813043" cy="461665"/>
          </a:xfrm>
          <a:prstGeom prst="rect">
            <a:avLst/>
          </a:prstGeom>
          <a:ln w="19050">
            <a:solidFill>
              <a:srgbClr val="0000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7p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1/2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A6325F1-4111-4AB8-9D53-3F5155B3C08D}"/>
              </a:ext>
            </a:extLst>
          </p:cNvPr>
          <p:cNvSpPr/>
          <p:nvPr/>
        </p:nvSpPr>
        <p:spPr>
          <a:xfrm>
            <a:off x="4053075" y="1900556"/>
            <a:ext cx="12234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1Q gates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1610DF-EE7C-4F7E-817D-19C7382121F2}"/>
              </a:ext>
            </a:extLst>
          </p:cNvPr>
          <p:cNvSpPr/>
          <p:nvPr/>
        </p:nvSpPr>
        <p:spPr>
          <a:xfrm>
            <a:off x="4053075" y="990454"/>
            <a:ext cx="12234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2Q gates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6ADC6FC-7525-44EF-8283-962479F4460E}"/>
              </a:ext>
            </a:extLst>
          </p:cNvPr>
          <p:cNvCxnSpPr/>
          <p:nvPr/>
        </p:nvCxnSpPr>
        <p:spPr bwMode="auto">
          <a:xfrm>
            <a:off x="6746397" y="5690605"/>
            <a:ext cx="17512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D01093D-BB96-4C2E-9AC9-AD13C09AF658}"/>
              </a:ext>
            </a:extLst>
          </p:cNvPr>
          <p:cNvCxnSpPr/>
          <p:nvPr/>
        </p:nvCxnSpPr>
        <p:spPr bwMode="auto">
          <a:xfrm>
            <a:off x="6985974" y="5690605"/>
            <a:ext cx="17512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F30354B-C0BF-492E-9FAF-372924DA6C54}"/>
              </a:ext>
            </a:extLst>
          </p:cNvPr>
          <p:cNvCxnSpPr/>
          <p:nvPr/>
        </p:nvCxnSpPr>
        <p:spPr bwMode="auto">
          <a:xfrm>
            <a:off x="7225551" y="5690605"/>
            <a:ext cx="17512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E4CA43-03D2-418E-83AF-6DBF9669E838}"/>
              </a:ext>
            </a:extLst>
          </p:cNvPr>
          <p:cNvCxnSpPr/>
          <p:nvPr/>
        </p:nvCxnSpPr>
        <p:spPr bwMode="auto">
          <a:xfrm>
            <a:off x="7465129" y="5690605"/>
            <a:ext cx="17512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F255DE0-8552-4B67-8312-35FA2F53455C}"/>
              </a:ext>
            </a:extLst>
          </p:cNvPr>
          <p:cNvCxnSpPr/>
          <p:nvPr/>
        </p:nvCxnSpPr>
        <p:spPr bwMode="auto">
          <a:xfrm>
            <a:off x="7704706" y="5690605"/>
            <a:ext cx="17512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E0AB93B-CB15-4E7B-BEBC-A54442933498}"/>
              </a:ext>
            </a:extLst>
          </p:cNvPr>
          <p:cNvCxnSpPr/>
          <p:nvPr/>
        </p:nvCxnSpPr>
        <p:spPr bwMode="auto">
          <a:xfrm>
            <a:off x="7944283" y="5690605"/>
            <a:ext cx="17512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F642089-E305-479E-AF98-91E96923EFF5}"/>
              </a:ext>
            </a:extLst>
          </p:cNvPr>
          <p:cNvCxnSpPr/>
          <p:nvPr/>
        </p:nvCxnSpPr>
        <p:spPr bwMode="auto">
          <a:xfrm>
            <a:off x="8183860" y="5690605"/>
            <a:ext cx="17512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65F5CED-CB76-4F29-BAA1-4F6E7AF5EB8B}"/>
              </a:ext>
            </a:extLst>
          </p:cNvPr>
          <p:cNvCxnSpPr/>
          <p:nvPr/>
        </p:nvCxnSpPr>
        <p:spPr bwMode="auto">
          <a:xfrm>
            <a:off x="6746397" y="5982477"/>
            <a:ext cx="17512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85F8C1E-9012-4D4B-901F-78FD29452704}"/>
              </a:ext>
            </a:extLst>
          </p:cNvPr>
          <p:cNvCxnSpPr/>
          <p:nvPr/>
        </p:nvCxnSpPr>
        <p:spPr bwMode="auto">
          <a:xfrm>
            <a:off x="6985974" y="5982477"/>
            <a:ext cx="17512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101BEC5-C821-4558-947E-CA93372CC25D}"/>
              </a:ext>
            </a:extLst>
          </p:cNvPr>
          <p:cNvCxnSpPr/>
          <p:nvPr/>
        </p:nvCxnSpPr>
        <p:spPr bwMode="auto">
          <a:xfrm>
            <a:off x="7225551" y="5982477"/>
            <a:ext cx="17512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9AF9841-CE62-44E9-9F41-3640373431DA}"/>
              </a:ext>
            </a:extLst>
          </p:cNvPr>
          <p:cNvCxnSpPr/>
          <p:nvPr/>
        </p:nvCxnSpPr>
        <p:spPr bwMode="auto">
          <a:xfrm>
            <a:off x="7465129" y="5982477"/>
            <a:ext cx="17512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01C10B4-799B-4731-8289-61BDA55B9C37}"/>
              </a:ext>
            </a:extLst>
          </p:cNvPr>
          <p:cNvCxnSpPr/>
          <p:nvPr/>
        </p:nvCxnSpPr>
        <p:spPr bwMode="auto">
          <a:xfrm>
            <a:off x="7704706" y="5982477"/>
            <a:ext cx="17512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EC3AA04-0171-433A-8B8B-992FC3B06091}"/>
              </a:ext>
            </a:extLst>
          </p:cNvPr>
          <p:cNvCxnSpPr/>
          <p:nvPr/>
        </p:nvCxnSpPr>
        <p:spPr bwMode="auto">
          <a:xfrm>
            <a:off x="7944283" y="5982477"/>
            <a:ext cx="17512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E48DF22-97AC-4FDF-B980-9E436A1DA297}"/>
              </a:ext>
            </a:extLst>
          </p:cNvPr>
          <p:cNvCxnSpPr/>
          <p:nvPr/>
        </p:nvCxnSpPr>
        <p:spPr bwMode="auto">
          <a:xfrm>
            <a:off x="8183860" y="5982477"/>
            <a:ext cx="17512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DEA3FB1-5830-476F-BEB3-F37C51794BC9}"/>
              </a:ext>
            </a:extLst>
          </p:cNvPr>
          <p:cNvCxnSpPr/>
          <p:nvPr/>
        </p:nvCxnSpPr>
        <p:spPr bwMode="auto">
          <a:xfrm>
            <a:off x="8455052" y="5690605"/>
            <a:ext cx="17512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C4811FD-98DF-4309-ADA0-F54A33E2B87F}"/>
              </a:ext>
            </a:extLst>
          </p:cNvPr>
          <p:cNvCxnSpPr/>
          <p:nvPr/>
        </p:nvCxnSpPr>
        <p:spPr bwMode="auto">
          <a:xfrm>
            <a:off x="6471628" y="5682652"/>
            <a:ext cx="17512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908A6AA2-4C5F-407D-8A66-07ECC1000B0E}"/>
              </a:ext>
            </a:extLst>
          </p:cNvPr>
          <p:cNvSpPr/>
          <p:nvPr/>
        </p:nvSpPr>
        <p:spPr>
          <a:xfrm>
            <a:off x="8679950" y="5690606"/>
            <a:ext cx="1124026" cy="4001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9.2 GHz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F0DE36F-9561-47C2-B1F8-C9C0A1D5272B}"/>
              </a:ext>
            </a:extLst>
          </p:cNvPr>
          <p:cNvSpPr/>
          <p:nvPr/>
        </p:nvSpPr>
        <p:spPr bwMode="auto">
          <a:xfrm>
            <a:off x="7500042" y="5918194"/>
            <a:ext cx="128567" cy="128567"/>
          </a:xfrm>
          <a:prstGeom prst="ellipse">
            <a:avLst/>
          </a:prstGeom>
          <a:gradFill flip="none" rotWithShape="1"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E1D5BDD-A4A8-4965-BEC8-ED2785E4D7A6}"/>
              </a:ext>
            </a:extLst>
          </p:cNvPr>
          <p:cNvSpPr/>
          <p:nvPr/>
        </p:nvSpPr>
        <p:spPr bwMode="auto">
          <a:xfrm>
            <a:off x="7500042" y="5626322"/>
            <a:ext cx="128567" cy="128567"/>
          </a:xfrm>
          <a:prstGeom prst="ellipse">
            <a:avLst/>
          </a:prstGeom>
          <a:gradFill flip="none" rotWithShape="1"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01A3162-FA39-41B0-A6C3-36492E73BF31}"/>
              </a:ext>
            </a:extLst>
          </p:cNvPr>
          <p:cNvGrpSpPr/>
          <p:nvPr/>
        </p:nvGrpSpPr>
        <p:grpSpPr>
          <a:xfrm>
            <a:off x="6481374" y="4692694"/>
            <a:ext cx="2158545" cy="88625"/>
            <a:chOff x="3425790" y="4831893"/>
            <a:chExt cx="2352172" cy="327873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A9FC9A7-94FF-4366-97A6-5A5BED128505}"/>
                </a:ext>
              </a:extLst>
            </p:cNvPr>
            <p:cNvCxnSpPr/>
            <p:nvPr/>
          </p:nvCxnSpPr>
          <p:spPr bwMode="auto">
            <a:xfrm>
              <a:off x="3725206" y="4841713"/>
              <a:ext cx="190831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775F7EF-A61A-4059-8A9E-C24AA68D91C3}"/>
                </a:ext>
              </a:extLst>
            </p:cNvPr>
            <p:cNvCxnSpPr/>
            <p:nvPr/>
          </p:nvCxnSpPr>
          <p:spPr bwMode="auto">
            <a:xfrm>
              <a:off x="3986274" y="4841713"/>
              <a:ext cx="190831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BC4A08E-16C0-4D75-9D0B-9ED13BB20B5A}"/>
                </a:ext>
              </a:extLst>
            </p:cNvPr>
            <p:cNvCxnSpPr/>
            <p:nvPr/>
          </p:nvCxnSpPr>
          <p:spPr bwMode="auto">
            <a:xfrm>
              <a:off x="4247342" y="4841713"/>
              <a:ext cx="190831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92A679B-7453-40FB-AAB1-2D64168F4905}"/>
                </a:ext>
              </a:extLst>
            </p:cNvPr>
            <p:cNvCxnSpPr/>
            <p:nvPr/>
          </p:nvCxnSpPr>
          <p:spPr bwMode="auto">
            <a:xfrm>
              <a:off x="4508410" y="4841713"/>
              <a:ext cx="190831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1895A5-E54D-45C6-BC0C-BAB45B1F3CFB}"/>
                </a:ext>
              </a:extLst>
            </p:cNvPr>
            <p:cNvCxnSpPr/>
            <p:nvPr/>
          </p:nvCxnSpPr>
          <p:spPr bwMode="auto">
            <a:xfrm>
              <a:off x="4769478" y="4841713"/>
              <a:ext cx="190831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079E824-B5A9-407A-B70C-6BEF3D8830F7}"/>
                </a:ext>
              </a:extLst>
            </p:cNvPr>
            <p:cNvCxnSpPr/>
            <p:nvPr/>
          </p:nvCxnSpPr>
          <p:spPr bwMode="auto">
            <a:xfrm>
              <a:off x="5030546" y="4831893"/>
              <a:ext cx="190831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DF89E52-57B9-4B51-B84C-188CC169A851}"/>
                </a:ext>
              </a:extLst>
            </p:cNvPr>
            <p:cNvCxnSpPr/>
            <p:nvPr/>
          </p:nvCxnSpPr>
          <p:spPr bwMode="auto">
            <a:xfrm>
              <a:off x="5291613" y="4841713"/>
              <a:ext cx="190831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EAAA6F2-953B-4AAD-9D1C-EC7F4CFD8F96}"/>
                </a:ext>
              </a:extLst>
            </p:cNvPr>
            <p:cNvCxnSpPr/>
            <p:nvPr/>
          </p:nvCxnSpPr>
          <p:spPr bwMode="auto">
            <a:xfrm>
              <a:off x="3725206" y="5159766"/>
              <a:ext cx="190831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4250C56-5490-4584-9362-456C29D1DAAA}"/>
                </a:ext>
              </a:extLst>
            </p:cNvPr>
            <p:cNvCxnSpPr/>
            <p:nvPr/>
          </p:nvCxnSpPr>
          <p:spPr bwMode="auto">
            <a:xfrm>
              <a:off x="3986274" y="5159766"/>
              <a:ext cx="190831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7F3D866-DFF5-4094-A6B5-C6CA380E37EA}"/>
                </a:ext>
              </a:extLst>
            </p:cNvPr>
            <p:cNvCxnSpPr/>
            <p:nvPr/>
          </p:nvCxnSpPr>
          <p:spPr bwMode="auto">
            <a:xfrm>
              <a:off x="4247342" y="5159766"/>
              <a:ext cx="190831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4634B86-CECD-4FB4-9E42-D9E3B3265B2D}"/>
                </a:ext>
              </a:extLst>
            </p:cNvPr>
            <p:cNvCxnSpPr/>
            <p:nvPr/>
          </p:nvCxnSpPr>
          <p:spPr bwMode="auto">
            <a:xfrm>
              <a:off x="4508410" y="5159766"/>
              <a:ext cx="190831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16F7DB4-BD83-4D61-9D9B-867F82785E41}"/>
                </a:ext>
              </a:extLst>
            </p:cNvPr>
            <p:cNvCxnSpPr/>
            <p:nvPr/>
          </p:nvCxnSpPr>
          <p:spPr bwMode="auto">
            <a:xfrm>
              <a:off x="4769478" y="5159766"/>
              <a:ext cx="190831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B360B8A-F830-482C-BB38-21148C6C0997}"/>
                </a:ext>
              </a:extLst>
            </p:cNvPr>
            <p:cNvCxnSpPr/>
            <p:nvPr/>
          </p:nvCxnSpPr>
          <p:spPr bwMode="auto">
            <a:xfrm>
              <a:off x="5030546" y="5159766"/>
              <a:ext cx="190831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8F06318-2A3B-4137-B032-01B1CA2DCFAB}"/>
                </a:ext>
              </a:extLst>
            </p:cNvPr>
            <p:cNvCxnSpPr/>
            <p:nvPr/>
          </p:nvCxnSpPr>
          <p:spPr bwMode="auto">
            <a:xfrm>
              <a:off x="5291613" y="5159766"/>
              <a:ext cx="190831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7274746-83C7-4A8A-995D-4E6C241EA1B2}"/>
                </a:ext>
              </a:extLst>
            </p:cNvPr>
            <p:cNvCxnSpPr/>
            <p:nvPr/>
          </p:nvCxnSpPr>
          <p:spPr bwMode="auto">
            <a:xfrm>
              <a:off x="5587131" y="4841713"/>
              <a:ext cx="190831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231FB65-C4BD-43F9-A0A1-A2BF49A5F671}"/>
                </a:ext>
              </a:extLst>
            </p:cNvPr>
            <p:cNvCxnSpPr/>
            <p:nvPr/>
          </p:nvCxnSpPr>
          <p:spPr bwMode="auto">
            <a:xfrm>
              <a:off x="3425790" y="4841713"/>
              <a:ext cx="190831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4F62C5CD-AD87-494F-849B-67EC9DBADD78}"/>
              </a:ext>
            </a:extLst>
          </p:cNvPr>
          <p:cNvSpPr/>
          <p:nvPr/>
        </p:nvSpPr>
        <p:spPr>
          <a:xfrm>
            <a:off x="8562846" y="4466533"/>
            <a:ext cx="1124026" cy="4001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1.2 GHz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BC46F08-5D22-4A25-89BB-BD065806E296}"/>
              </a:ext>
            </a:extLst>
          </p:cNvPr>
          <p:cNvSpPr/>
          <p:nvPr/>
        </p:nvSpPr>
        <p:spPr>
          <a:xfrm>
            <a:off x="5535539" y="5653081"/>
            <a:ext cx="795411" cy="461665"/>
          </a:xfrm>
          <a:prstGeom prst="rect">
            <a:avLst/>
          </a:prstGeom>
          <a:ln w="19050">
            <a:solidFill>
              <a:srgbClr val="0000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6s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1/2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057F054-0D78-485B-9252-8AF14DAD0F07}"/>
              </a:ext>
            </a:extLst>
          </p:cNvPr>
          <p:cNvSpPr/>
          <p:nvPr/>
        </p:nvSpPr>
        <p:spPr>
          <a:xfrm>
            <a:off x="5526723" y="4497611"/>
            <a:ext cx="813043" cy="461665"/>
          </a:xfrm>
          <a:prstGeom prst="rect">
            <a:avLst/>
          </a:prstGeom>
          <a:ln w="19050">
            <a:solidFill>
              <a:srgbClr val="0000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6p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1/2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6DD60219-F876-4D24-85BA-2EE27DCA83D0}"/>
              </a:ext>
            </a:extLst>
          </p:cNvPr>
          <p:cNvCxnSpPr/>
          <p:nvPr/>
        </p:nvCxnSpPr>
        <p:spPr bwMode="auto">
          <a:xfrm flipV="1">
            <a:off x="10836391" y="2460155"/>
            <a:ext cx="0" cy="347662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7E45951-585C-4C65-B289-CD1E0594299B}"/>
              </a:ext>
            </a:extLst>
          </p:cNvPr>
          <p:cNvCxnSpPr/>
          <p:nvPr/>
        </p:nvCxnSpPr>
        <p:spPr bwMode="auto">
          <a:xfrm flipH="1" flipV="1">
            <a:off x="10007625" y="4558340"/>
            <a:ext cx="1" cy="13700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A52BB86-7ADA-46BD-9DB9-C0D34C26502A}"/>
              </a:ext>
            </a:extLst>
          </p:cNvPr>
          <p:cNvCxnSpPr/>
          <p:nvPr/>
        </p:nvCxnSpPr>
        <p:spPr bwMode="auto">
          <a:xfrm>
            <a:off x="6882561" y="1115543"/>
            <a:ext cx="64676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D9DEF64B-C418-4F84-8E81-D9C28A7E3F94}"/>
              </a:ext>
            </a:extLst>
          </p:cNvPr>
          <p:cNvSpPr/>
          <p:nvPr/>
        </p:nvSpPr>
        <p:spPr>
          <a:xfrm rot="16200000">
            <a:off x="9329734" y="5086617"/>
            <a:ext cx="10390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894 nm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125997E-CEFA-4055-98D6-3EF9B939D159}"/>
              </a:ext>
            </a:extLst>
          </p:cNvPr>
          <p:cNvCxnSpPr/>
          <p:nvPr/>
        </p:nvCxnSpPr>
        <p:spPr bwMode="auto">
          <a:xfrm flipH="1" flipV="1">
            <a:off x="10495271" y="3467115"/>
            <a:ext cx="1" cy="244959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ED723E92-AB4B-4320-BDCF-89DBB57C82E3}"/>
              </a:ext>
            </a:extLst>
          </p:cNvPr>
          <p:cNvSpPr/>
          <p:nvPr/>
        </p:nvSpPr>
        <p:spPr>
          <a:xfrm rot="16200000">
            <a:off x="9808099" y="4719773"/>
            <a:ext cx="10390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852 nm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6EDA2A9-FF8A-4437-A228-B16B5E58243F}"/>
              </a:ext>
            </a:extLst>
          </p:cNvPr>
          <p:cNvCxnSpPr/>
          <p:nvPr/>
        </p:nvCxnSpPr>
        <p:spPr bwMode="auto">
          <a:xfrm>
            <a:off x="6793857" y="3561338"/>
            <a:ext cx="17512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53BA755-D8B6-495C-A8F7-C0D42F927173}"/>
              </a:ext>
            </a:extLst>
          </p:cNvPr>
          <p:cNvCxnSpPr/>
          <p:nvPr/>
        </p:nvCxnSpPr>
        <p:spPr bwMode="auto">
          <a:xfrm>
            <a:off x="7033435" y="3561338"/>
            <a:ext cx="17512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2E6BEB-B4C8-4DB9-B158-C22FEB89C41C}"/>
              </a:ext>
            </a:extLst>
          </p:cNvPr>
          <p:cNvCxnSpPr/>
          <p:nvPr/>
        </p:nvCxnSpPr>
        <p:spPr bwMode="auto">
          <a:xfrm>
            <a:off x="7273012" y="3561338"/>
            <a:ext cx="17512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28F4F5E-9A10-437D-A05A-FDD447D9DED2}"/>
              </a:ext>
            </a:extLst>
          </p:cNvPr>
          <p:cNvCxnSpPr/>
          <p:nvPr/>
        </p:nvCxnSpPr>
        <p:spPr bwMode="auto">
          <a:xfrm>
            <a:off x="7512589" y="3561338"/>
            <a:ext cx="17512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8061F7D-5725-4248-B4AB-D7EE5F57764F}"/>
              </a:ext>
            </a:extLst>
          </p:cNvPr>
          <p:cNvCxnSpPr/>
          <p:nvPr/>
        </p:nvCxnSpPr>
        <p:spPr bwMode="auto">
          <a:xfrm>
            <a:off x="7752167" y="3561338"/>
            <a:ext cx="17512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CD1ABEC-06C5-4B25-82D3-A0825AFA74FE}"/>
              </a:ext>
            </a:extLst>
          </p:cNvPr>
          <p:cNvCxnSpPr/>
          <p:nvPr/>
        </p:nvCxnSpPr>
        <p:spPr bwMode="auto">
          <a:xfrm>
            <a:off x="7991744" y="3561338"/>
            <a:ext cx="17512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FCB02E0-4976-4193-B733-93BF70AA7E00}"/>
              </a:ext>
            </a:extLst>
          </p:cNvPr>
          <p:cNvCxnSpPr/>
          <p:nvPr/>
        </p:nvCxnSpPr>
        <p:spPr bwMode="auto">
          <a:xfrm>
            <a:off x="8231321" y="3561338"/>
            <a:ext cx="17512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040A217-43C1-4418-9B90-825549BABE2A}"/>
              </a:ext>
            </a:extLst>
          </p:cNvPr>
          <p:cNvCxnSpPr/>
          <p:nvPr/>
        </p:nvCxnSpPr>
        <p:spPr bwMode="auto">
          <a:xfrm>
            <a:off x="6793858" y="3657196"/>
            <a:ext cx="17512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2C581EB-8991-4320-867C-5620DF9DCED7}"/>
              </a:ext>
            </a:extLst>
          </p:cNvPr>
          <p:cNvCxnSpPr/>
          <p:nvPr/>
        </p:nvCxnSpPr>
        <p:spPr bwMode="auto">
          <a:xfrm>
            <a:off x="7033435" y="3657196"/>
            <a:ext cx="17512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A092F4F-9AF5-4B32-B2D4-7C66A3D45765}"/>
              </a:ext>
            </a:extLst>
          </p:cNvPr>
          <p:cNvCxnSpPr/>
          <p:nvPr/>
        </p:nvCxnSpPr>
        <p:spPr bwMode="auto">
          <a:xfrm>
            <a:off x="7273013" y="3657196"/>
            <a:ext cx="17512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8230F02-E81D-4C9D-9ED7-D1C5A2C6BB65}"/>
              </a:ext>
            </a:extLst>
          </p:cNvPr>
          <p:cNvCxnSpPr/>
          <p:nvPr/>
        </p:nvCxnSpPr>
        <p:spPr bwMode="auto">
          <a:xfrm>
            <a:off x="7512590" y="3657196"/>
            <a:ext cx="17512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787F4A6-DA37-40C4-98D2-61E380915DC6}"/>
              </a:ext>
            </a:extLst>
          </p:cNvPr>
          <p:cNvCxnSpPr/>
          <p:nvPr/>
        </p:nvCxnSpPr>
        <p:spPr bwMode="auto">
          <a:xfrm>
            <a:off x="7752168" y="3657196"/>
            <a:ext cx="17512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163E038-C827-4F6F-9636-59EAF29C14DD}"/>
              </a:ext>
            </a:extLst>
          </p:cNvPr>
          <p:cNvCxnSpPr/>
          <p:nvPr/>
        </p:nvCxnSpPr>
        <p:spPr bwMode="auto">
          <a:xfrm>
            <a:off x="7991745" y="3657196"/>
            <a:ext cx="17512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BB5D72A-F1A3-4900-9840-063562882B60}"/>
              </a:ext>
            </a:extLst>
          </p:cNvPr>
          <p:cNvCxnSpPr/>
          <p:nvPr/>
        </p:nvCxnSpPr>
        <p:spPr bwMode="auto">
          <a:xfrm>
            <a:off x="8231321" y="3657196"/>
            <a:ext cx="17512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A5480E9D-710B-4E9F-9710-1C431F5EBC31}"/>
              </a:ext>
            </a:extLst>
          </p:cNvPr>
          <p:cNvCxnSpPr/>
          <p:nvPr/>
        </p:nvCxnSpPr>
        <p:spPr bwMode="auto">
          <a:xfrm>
            <a:off x="8492563" y="3561338"/>
            <a:ext cx="17512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B1C08C6-DA63-47AB-B9D7-6CF9FAE3F3C6}"/>
              </a:ext>
            </a:extLst>
          </p:cNvPr>
          <p:cNvCxnSpPr/>
          <p:nvPr/>
        </p:nvCxnSpPr>
        <p:spPr bwMode="auto">
          <a:xfrm>
            <a:off x="6538987" y="3561338"/>
            <a:ext cx="17512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04C4ECA-C68F-46D1-A7F3-B5F3D7D341F3}"/>
              </a:ext>
            </a:extLst>
          </p:cNvPr>
          <p:cNvCxnSpPr/>
          <p:nvPr/>
        </p:nvCxnSpPr>
        <p:spPr bwMode="auto">
          <a:xfrm>
            <a:off x="7033997" y="3730258"/>
            <a:ext cx="17512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79CDFC-57A2-4360-9C35-5BACA26CDEB5}"/>
              </a:ext>
            </a:extLst>
          </p:cNvPr>
          <p:cNvCxnSpPr/>
          <p:nvPr/>
        </p:nvCxnSpPr>
        <p:spPr bwMode="auto">
          <a:xfrm>
            <a:off x="7273574" y="3730258"/>
            <a:ext cx="17512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D5E4BBC8-A9A4-4DCB-A05C-FDDEF30543A1}"/>
              </a:ext>
            </a:extLst>
          </p:cNvPr>
          <p:cNvCxnSpPr/>
          <p:nvPr/>
        </p:nvCxnSpPr>
        <p:spPr bwMode="auto">
          <a:xfrm>
            <a:off x="7513152" y="3730258"/>
            <a:ext cx="17512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33B01AF-5443-463A-A44E-057BC9443073}"/>
              </a:ext>
            </a:extLst>
          </p:cNvPr>
          <p:cNvCxnSpPr/>
          <p:nvPr/>
        </p:nvCxnSpPr>
        <p:spPr bwMode="auto">
          <a:xfrm>
            <a:off x="7752729" y="3730258"/>
            <a:ext cx="17512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F2DBA33-656F-4FA1-895D-DC4F83C131A4}"/>
              </a:ext>
            </a:extLst>
          </p:cNvPr>
          <p:cNvCxnSpPr/>
          <p:nvPr/>
        </p:nvCxnSpPr>
        <p:spPr bwMode="auto">
          <a:xfrm>
            <a:off x="7992307" y="3730258"/>
            <a:ext cx="17512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3572605-71C9-4F12-B1CD-92F8553DD180}"/>
              </a:ext>
            </a:extLst>
          </p:cNvPr>
          <p:cNvCxnSpPr/>
          <p:nvPr/>
        </p:nvCxnSpPr>
        <p:spPr bwMode="auto">
          <a:xfrm>
            <a:off x="6793858" y="3463140"/>
            <a:ext cx="17512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52051520-D55C-4D68-B963-C224EF4BC851}"/>
              </a:ext>
            </a:extLst>
          </p:cNvPr>
          <p:cNvCxnSpPr/>
          <p:nvPr/>
        </p:nvCxnSpPr>
        <p:spPr bwMode="auto">
          <a:xfrm>
            <a:off x="7033435" y="3463140"/>
            <a:ext cx="17512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A5F427F-BFF4-404C-9E29-04F39FBD78B5}"/>
              </a:ext>
            </a:extLst>
          </p:cNvPr>
          <p:cNvCxnSpPr/>
          <p:nvPr/>
        </p:nvCxnSpPr>
        <p:spPr bwMode="auto">
          <a:xfrm>
            <a:off x="7273013" y="3463140"/>
            <a:ext cx="17512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56B7751-6702-4BAC-A42D-D5E5307B4998}"/>
              </a:ext>
            </a:extLst>
          </p:cNvPr>
          <p:cNvCxnSpPr/>
          <p:nvPr/>
        </p:nvCxnSpPr>
        <p:spPr bwMode="auto">
          <a:xfrm>
            <a:off x="7512590" y="3463140"/>
            <a:ext cx="17512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4649FE4-04F0-4B52-941C-17CFFFA627F1}"/>
              </a:ext>
            </a:extLst>
          </p:cNvPr>
          <p:cNvCxnSpPr/>
          <p:nvPr/>
        </p:nvCxnSpPr>
        <p:spPr bwMode="auto">
          <a:xfrm>
            <a:off x="7752168" y="3463140"/>
            <a:ext cx="17512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35A9661-4113-464B-926C-0E7E30C09781}"/>
              </a:ext>
            </a:extLst>
          </p:cNvPr>
          <p:cNvCxnSpPr/>
          <p:nvPr/>
        </p:nvCxnSpPr>
        <p:spPr bwMode="auto">
          <a:xfrm>
            <a:off x="7991745" y="3463140"/>
            <a:ext cx="17512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5BAF678-8BE0-486B-A5FA-2D85C893FE5E}"/>
              </a:ext>
            </a:extLst>
          </p:cNvPr>
          <p:cNvCxnSpPr/>
          <p:nvPr/>
        </p:nvCxnSpPr>
        <p:spPr bwMode="auto">
          <a:xfrm>
            <a:off x="8231321" y="3463140"/>
            <a:ext cx="17512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CEC58E8-3AE7-4566-B046-01A749B34A33}"/>
              </a:ext>
            </a:extLst>
          </p:cNvPr>
          <p:cNvCxnSpPr/>
          <p:nvPr/>
        </p:nvCxnSpPr>
        <p:spPr bwMode="auto">
          <a:xfrm>
            <a:off x="8492563" y="3463140"/>
            <a:ext cx="17512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E24333C-1F3B-45A2-B291-25235C26B90D}"/>
              </a:ext>
            </a:extLst>
          </p:cNvPr>
          <p:cNvCxnSpPr/>
          <p:nvPr/>
        </p:nvCxnSpPr>
        <p:spPr bwMode="auto">
          <a:xfrm>
            <a:off x="6538988" y="3463140"/>
            <a:ext cx="17512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C276590-6DDA-4E53-823F-2157FD22A78C}"/>
              </a:ext>
            </a:extLst>
          </p:cNvPr>
          <p:cNvCxnSpPr/>
          <p:nvPr/>
        </p:nvCxnSpPr>
        <p:spPr bwMode="auto">
          <a:xfrm>
            <a:off x="8719979" y="3463140"/>
            <a:ext cx="17512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FA6F820-009E-4258-8C12-C8EFDD743944}"/>
              </a:ext>
            </a:extLst>
          </p:cNvPr>
          <p:cNvCxnSpPr/>
          <p:nvPr/>
        </p:nvCxnSpPr>
        <p:spPr bwMode="auto">
          <a:xfrm>
            <a:off x="6296506" y="3455639"/>
            <a:ext cx="17512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2D0959D-3992-4FB0-BA55-A2558BF535F7}"/>
              </a:ext>
            </a:extLst>
          </p:cNvPr>
          <p:cNvSpPr/>
          <p:nvPr/>
        </p:nvSpPr>
        <p:spPr>
          <a:xfrm>
            <a:off x="5535539" y="925298"/>
            <a:ext cx="795411" cy="461665"/>
          </a:xfrm>
          <a:prstGeom prst="rect">
            <a:avLst/>
          </a:prstGeom>
          <a:ln w="19050">
            <a:solidFill>
              <a:srgbClr val="0000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ns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1/2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3BBB173E-52AB-4DDA-B1F8-4C31867F609F}"/>
              </a:ext>
            </a:extLst>
          </p:cNvPr>
          <p:cNvSpPr/>
          <p:nvPr/>
        </p:nvSpPr>
        <p:spPr>
          <a:xfrm rot="16200000">
            <a:off x="10132358" y="2860502"/>
            <a:ext cx="10390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459 nm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E87C3966-5AF2-4727-A0D8-EA9B2462016D}"/>
              </a:ext>
            </a:extLst>
          </p:cNvPr>
          <p:cNvCxnSpPr/>
          <p:nvPr/>
        </p:nvCxnSpPr>
        <p:spPr bwMode="auto">
          <a:xfrm flipH="1" flipV="1">
            <a:off x="10831642" y="1118862"/>
            <a:ext cx="1" cy="13700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A729DA5-EA9C-482F-AE34-82EC9A919528}"/>
              </a:ext>
            </a:extLst>
          </p:cNvPr>
          <p:cNvSpPr/>
          <p:nvPr/>
        </p:nvSpPr>
        <p:spPr>
          <a:xfrm rot="16200000">
            <a:off x="10047121" y="1606633"/>
            <a:ext cx="1181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1038 nm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49A9836-9567-4CE4-AF11-CE14B354F1CB}"/>
              </a:ext>
            </a:extLst>
          </p:cNvPr>
          <p:cNvCxnSpPr/>
          <p:nvPr/>
        </p:nvCxnSpPr>
        <p:spPr bwMode="auto">
          <a:xfrm flipV="1">
            <a:off x="11270623" y="3060560"/>
            <a:ext cx="0" cy="29049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2F8FA08-903A-4B9B-860E-8BEE6707E844}"/>
              </a:ext>
            </a:extLst>
          </p:cNvPr>
          <p:cNvSpPr/>
          <p:nvPr/>
        </p:nvSpPr>
        <p:spPr>
          <a:xfrm rot="16200000">
            <a:off x="10033709" y="4755739"/>
            <a:ext cx="21066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825 nm, trapping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27A5782-5F75-4A5D-9EBD-E322EF7374A6}"/>
              </a:ext>
            </a:extLst>
          </p:cNvPr>
          <p:cNvSpPr/>
          <p:nvPr/>
        </p:nvSpPr>
        <p:spPr>
          <a:xfrm>
            <a:off x="6783088" y="6255261"/>
            <a:ext cx="1539204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microwaves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797B5F2-6045-477F-9648-3735F1B3605A}"/>
              </a:ext>
            </a:extLst>
          </p:cNvPr>
          <p:cNvSpPr/>
          <p:nvPr/>
        </p:nvSpPr>
        <p:spPr>
          <a:xfrm>
            <a:off x="5526723" y="3307050"/>
            <a:ext cx="813043" cy="461665"/>
          </a:xfrm>
          <a:prstGeom prst="rect">
            <a:avLst/>
          </a:prstGeom>
          <a:ln w="19050">
            <a:solidFill>
              <a:srgbClr val="0000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6p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3/2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25DAA547-4BF5-45E1-BEA2-C827CD129856}"/>
              </a:ext>
            </a:extLst>
          </p:cNvPr>
          <p:cNvCxnSpPr/>
          <p:nvPr/>
        </p:nvCxnSpPr>
        <p:spPr bwMode="auto">
          <a:xfrm>
            <a:off x="7647209" y="1116869"/>
            <a:ext cx="64676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A659CBF5-7E29-4D6C-B1E3-5EE020280116}"/>
              </a:ext>
            </a:extLst>
          </p:cNvPr>
          <p:cNvSpPr/>
          <p:nvPr/>
        </p:nvSpPr>
        <p:spPr>
          <a:xfrm>
            <a:off x="6512016" y="1069725"/>
            <a:ext cx="1704313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m=-1/2   +1/2</a:t>
            </a:r>
            <a:endParaRPr kumimoji="0" lang="en-US" sz="2000" b="0" i="0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253125DF-3DAA-4E7D-9EDB-889998A4B85A}"/>
              </a:ext>
            </a:extLst>
          </p:cNvPr>
          <p:cNvSpPr/>
          <p:nvPr/>
        </p:nvSpPr>
        <p:spPr>
          <a:xfrm>
            <a:off x="7181286" y="5976803"/>
            <a:ext cx="7377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M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f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=0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0AC786BF-73C8-4CB6-86E3-567B025DC737}"/>
              </a:ext>
            </a:extLst>
          </p:cNvPr>
          <p:cNvCxnSpPr/>
          <p:nvPr/>
        </p:nvCxnSpPr>
        <p:spPr bwMode="auto">
          <a:xfrm flipH="1" flipV="1">
            <a:off x="11906493" y="4565202"/>
            <a:ext cx="1" cy="13700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4F581D4-5D67-4D22-BABE-57FBAEE0F7F6}"/>
              </a:ext>
            </a:extLst>
          </p:cNvPr>
          <p:cNvSpPr/>
          <p:nvPr/>
        </p:nvSpPr>
        <p:spPr>
          <a:xfrm rot="16200000">
            <a:off x="10253242" y="4380599"/>
            <a:ext cx="29322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1064 nm rearrangement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EEBD348-D9B6-4D28-B4E3-6B7C308AA767}"/>
              </a:ext>
            </a:extLst>
          </p:cNvPr>
          <p:cNvSpPr txBox="1"/>
          <p:nvPr/>
        </p:nvSpPr>
        <p:spPr>
          <a:xfrm>
            <a:off x="256088" y="5073668"/>
            <a:ext cx="359208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6 different colors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13 lasers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Microsoft Sans Serif" pitchFamily="34" charset="0"/>
              <a:ea typeface="+mn-ea"/>
              <a:cs typeface="+mn-cs"/>
            </a:endParaRP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B8656A50-6D2D-422F-8A49-B766BD869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89" y="886162"/>
            <a:ext cx="3190926" cy="412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656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20C409-013E-4CC9-B676-BFD7224722F0}"/>
              </a:ext>
            </a:extLst>
          </p:cNvPr>
          <p:cNvSpPr txBox="1"/>
          <p:nvPr/>
        </p:nvSpPr>
        <p:spPr>
          <a:xfrm>
            <a:off x="73999" y="-72192"/>
            <a:ext cx="11972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Line array – atom images 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(averaged)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8EDC61-F913-471F-ACC2-7DA6D8DC4E7A}"/>
              </a:ext>
            </a:extLst>
          </p:cNvPr>
          <p:cNvSpPr/>
          <p:nvPr/>
        </p:nvSpPr>
        <p:spPr>
          <a:xfrm>
            <a:off x="561811" y="1914312"/>
            <a:ext cx="4980531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11 x 11, 121 sites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d=3.1 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Calibri Light" panose="020F0302020204030204" pitchFamily="34" charset="0"/>
              </a:rPr>
              <a:t>m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m 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18" name="Picture 17" descr="A close up of a building&#10;&#10;Description automatically generated">
            <a:extLst>
              <a:ext uri="{FF2B5EF4-FFF2-40B4-BE49-F238E27FC236}">
                <a16:creationId xmlns:a16="http://schemas.microsoft.com/office/drawing/2014/main" id="{F61612DC-1A90-4F3C-9F76-53E19852F5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464" y="907578"/>
            <a:ext cx="5631725" cy="563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52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13A15E2-E4CC-43C8-8F5B-008971923C76}"/>
              </a:ext>
            </a:extLst>
          </p:cNvPr>
          <p:cNvSpPr/>
          <p:nvPr/>
        </p:nvSpPr>
        <p:spPr>
          <a:xfrm>
            <a:off x="90361" y="127029"/>
            <a:ext cx="107744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37000"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Atom rearrangement - simulation</a:t>
            </a:r>
          </a:p>
        </p:txBody>
      </p:sp>
      <p:sp>
        <p:nvSpPr>
          <p:cNvPr id="26" name="Slide Number Placeholder 1">
            <a:extLst>
              <a:ext uri="{FF2B5EF4-FFF2-40B4-BE49-F238E27FC236}">
                <a16:creationId xmlns:a16="http://schemas.microsoft.com/office/drawing/2014/main" id="{461E7C6B-672B-439A-BBBA-5B4C9324310C}"/>
              </a:ext>
            </a:extLst>
          </p:cNvPr>
          <p:cNvSpPr txBox="1">
            <a:spLocks/>
          </p:cNvSpPr>
          <p:nvPr/>
        </p:nvSpPr>
        <p:spPr>
          <a:xfrm>
            <a:off x="11585591" y="6507346"/>
            <a:ext cx="5186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1A11A9-19A1-4961-AFEF-63745C1A7F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movie1 new version_New.avi">
            <a:hlinkClick r:id="" action="ppaction://media"/>
            <a:extLst>
              <a:ext uri="{FF2B5EF4-FFF2-40B4-BE49-F238E27FC236}">
                <a16:creationId xmlns:a16="http://schemas.microsoft.com/office/drawing/2014/main" id="{8C78E3D3-6A82-49D4-A783-424A23E466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439" t="2781" r="6067" b="4871"/>
          <a:stretch/>
        </p:blipFill>
        <p:spPr>
          <a:xfrm>
            <a:off x="2651759" y="981297"/>
            <a:ext cx="2825825" cy="26374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67C6D0-EC7A-4C3C-8EFC-843153741AB3}"/>
              </a:ext>
            </a:extLst>
          </p:cNvPr>
          <p:cNvSpPr/>
          <p:nvPr/>
        </p:nvSpPr>
        <p:spPr>
          <a:xfrm>
            <a:off x="195400" y="857576"/>
            <a:ext cx="22250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shot by shot data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digitized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8" name="Arrow: Curved Right 7">
            <a:extLst>
              <a:ext uri="{FF2B5EF4-FFF2-40B4-BE49-F238E27FC236}">
                <a16:creationId xmlns:a16="http://schemas.microsoft.com/office/drawing/2014/main" id="{C7516526-F0A8-4707-A9D4-900B770F601B}"/>
              </a:ext>
            </a:extLst>
          </p:cNvPr>
          <p:cNvSpPr/>
          <p:nvPr/>
        </p:nvSpPr>
        <p:spPr>
          <a:xfrm>
            <a:off x="465111" y="2649952"/>
            <a:ext cx="1685581" cy="240233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C31590-4110-4D17-89CE-FF5A6AA86FBA}"/>
              </a:ext>
            </a:extLst>
          </p:cNvPr>
          <p:cNvSpPr/>
          <p:nvPr/>
        </p:nvSpPr>
        <p:spPr>
          <a:xfrm>
            <a:off x="176222" y="5219175"/>
            <a:ext cx="22250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averaged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10" name="Picture 9" descr="A close up of a building&#10;&#10;Description automatically generated">
            <a:extLst>
              <a:ext uri="{FF2B5EF4-FFF2-40B4-BE49-F238E27FC236}">
                <a16:creationId xmlns:a16="http://schemas.microsoft.com/office/drawing/2014/main" id="{9A2AA573-C167-4A6B-BABF-46F9C181654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99" b="37914"/>
          <a:stretch/>
        </p:blipFill>
        <p:spPr>
          <a:xfrm>
            <a:off x="2651759" y="3798918"/>
            <a:ext cx="2846969" cy="2840514"/>
          </a:xfrm>
          <a:prstGeom prst="rect">
            <a:avLst/>
          </a:prstGeom>
          <a:ln w="12700">
            <a:solidFill>
              <a:srgbClr val="0000FF"/>
            </a:solidFill>
          </a:ln>
        </p:spPr>
      </p:pic>
    </p:spTree>
    <p:extLst>
      <p:ext uri="{BB962C8B-B14F-4D97-AF65-F5344CB8AC3E}">
        <p14:creationId xmlns:p14="http://schemas.microsoft.com/office/powerpoint/2010/main" val="337290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8" grpId="0" animBg="1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1">
            <a:extLst>
              <a:ext uri="{FF2B5EF4-FFF2-40B4-BE49-F238E27FC236}">
                <a16:creationId xmlns:a16="http://schemas.microsoft.com/office/drawing/2014/main" id="{461E7C6B-672B-439A-BBBA-5B4C9324310C}"/>
              </a:ext>
            </a:extLst>
          </p:cNvPr>
          <p:cNvSpPr txBox="1">
            <a:spLocks/>
          </p:cNvSpPr>
          <p:nvPr/>
        </p:nvSpPr>
        <p:spPr>
          <a:xfrm>
            <a:off x="11585591" y="6507346"/>
            <a:ext cx="5186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1A11A9-19A1-4961-AFEF-63745C1A7F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movie1 new version_New.avi">
            <a:hlinkClick r:id="" action="ppaction://media"/>
            <a:extLst>
              <a:ext uri="{FF2B5EF4-FFF2-40B4-BE49-F238E27FC236}">
                <a16:creationId xmlns:a16="http://schemas.microsoft.com/office/drawing/2014/main" id="{8C78E3D3-6A82-49D4-A783-424A23E466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439" t="2781" r="6067" b="4871"/>
          <a:stretch/>
        </p:blipFill>
        <p:spPr>
          <a:xfrm>
            <a:off x="2651759" y="981297"/>
            <a:ext cx="2825825" cy="26374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ACCDC4-89BD-4EA9-9829-3EDCE74A3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1761" y="3666831"/>
            <a:ext cx="2791428" cy="2785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67C6D0-EC7A-4C3C-8EFC-843153741AB3}"/>
              </a:ext>
            </a:extLst>
          </p:cNvPr>
          <p:cNvSpPr/>
          <p:nvPr/>
        </p:nvSpPr>
        <p:spPr>
          <a:xfrm>
            <a:off x="195400" y="857576"/>
            <a:ext cx="22250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shot by shot data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digitized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8" name="Arrow: Curved Right 7">
            <a:extLst>
              <a:ext uri="{FF2B5EF4-FFF2-40B4-BE49-F238E27FC236}">
                <a16:creationId xmlns:a16="http://schemas.microsoft.com/office/drawing/2014/main" id="{C7516526-F0A8-4707-A9D4-900B770F601B}"/>
              </a:ext>
            </a:extLst>
          </p:cNvPr>
          <p:cNvSpPr/>
          <p:nvPr/>
        </p:nvSpPr>
        <p:spPr>
          <a:xfrm>
            <a:off x="465111" y="2649952"/>
            <a:ext cx="1685581" cy="240233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C31590-4110-4D17-89CE-FF5A6AA86FBA}"/>
              </a:ext>
            </a:extLst>
          </p:cNvPr>
          <p:cNvSpPr/>
          <p:nvPr/>
        </p:nvSpPr>
        <p:spPr>
          <a:xfrm>
            <a:off x="176222" y="5219175"/>
            <a:ext cx="22250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averaged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F339D8-62CC-4B00-989C-471B56EBB111}"/>
              </a:ext>
            </a:extLst>
          </p:cNvPr>
          <p:cNvSpPr/>
          <p:nvPr/>
        </p:nvSpPr>
        <p:spPr>
          <a:xfrm>
            <a:off x="6775375" y="5712225"/>
            <a:ext cx="4638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Atom rearrangement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2" name="arrayfast7by7">
            <a:hlinkClick r:id="" action="ppaction://media"/>
            <a:extLst>
              <a:ext uri="{FF2B5EF4-FFF2-40B4-BE49-F238E27FC236}">
                <a16:creationId xmlns:a16="http://schemas.microsoft.com/office/drawing/2014/main" id="{D79C8616-E05D-4BF4-BB84-5BE44DBA1CE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27842" y="1341687"/>
            <a:ext cx="6327910" cy="421860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751B59E-DFD6-42B7-8C0B-8B85BEEB6BB6}"/>
              </a:ext>
            </a:extLst>
          </p:cNvPr>
          <p:cNvSpPr/>
          <p:nvPr/>
        </p:nvSpPr>
        <p:spPr>
          <a:xfrm>
            <a:off x="5693756" y="1308340"/>
            <a:ext cx="1102885" cy="426393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8B03D4-B130-464D-BFB6-0B38C9F558F2}"/>
              </a:ext>
            </a:extLst>
          </p:cNvPr>
          <p:cNvSpPr/>
          <p:nvPr/>
        </p:nvSpPr>
        <p:spPr>
          <a:xfrm>
            <a:off x="10998472" y="1331714"/>
            <a:ext cx="1102885" cy="42756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626986-434F-434F-A4DE-9E415427624F}"/>
              </a:ext>
            </a:extLst>
          </p:cNvPr>
          <p:cNvSpPr/>
          <p:nvPr/>
        </p:nvSpPr>
        <p:spPr>
          <a:xfrm>
            <a:off x="90361" y="127029"/>
            <a:ext cx="107744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37000"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Atom rearrangement - simulation</a:t>
            </a:r>
          </a:p>
        </p:txBody>
      </p:sp>
      <p:pic>
        <p:nvPicPr>
          <p:cNvPr id="14" name="Picture 13" descr="A close up of a building&#10;&#10;Description automatically generated">
            <a:extLst>
              <a:ext uri="{FF2B5EF4-FFF2-40B4-BE49-F238E27FC236}">
                <a16:creationId xmlns:a16="http://schemas.microsoft.com/office/drawing/2014/main" id="{75C57343-D6F5-4818-9618-8BA4FDB24A0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99" b="37914"/>
          <a:stretch/>
        </p:blipFill>
        <p:spPr>
          <a:xfrm>
            <a:off x="2646648" y="3666832"/>
            <a:ext cx="2846969" cy="2840514"/>
          </a:xfrm>
          <a:prstGeom prst="rect">
            <a:avLst/>
          </a:prstGeom>
          <a:ln w="12700">
            <a:solidFill>
              <a:srgbClr val="0000FF"/>
            </a:solidFill>
          </a:ln>
        </p:spPr>
      </p:pic>
    </p:spTree>
    <p:extLst>
      <p:ext uri="{BB962C8B-B14F-4D97-AF65-F5344CB8AC3E}">
        <p14:creationId xmlns:p14="http://schemas.microsoft.com/office/powerpoint/2010/main" val="165082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/>
        </p:nvSpPr>
        <p:spPr>
          <a:xfrm>
            <a:off x="121092" y="94054"/>
            <a:ext cx="922301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An industry standard qubit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E29C8AD-E949-4E2C-B9B7-9B5DF21FDB53}"/>
              </a:ext>
            </a:extLst>
          </p:cNvPr>
          <p:cNvSpPr/>
          <p:nvPr/>
        </p:nvSpPr>
        <p:spPr>
          <a:xfrm>
            <a:off x="256432" y="920860"/>
            <a:ext cx="1672672" cy="581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Cesium</a:t>
            </a:r>
            <a:endParaRPr kumimoji="0" lang="en-US" sz="32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90A3FBD-6DC3-4398-BCD1-53BC71A26837}"/>
              </a:ext>
            </a:extLst>
          </p:cNvPr>
          <p:cNvSpPr txBox="1"/>
          <p:nvPr/>
        </p:nvSpPr>
        <p:spPr>
          <a:xfrm>
            <a:off x="6662828" y="2990551"/>
            <a:ext cx="5311457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Excellent coherence properties: 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232E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 free space hyperfine lifetime 34 years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When optically trapped T1, T2 up to 10s has been demonstrated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                                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32E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Coherence limited by finite atom temperature, trap light optical Stark shifts, magnetic fields.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Minute scale coherence appears possible. 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2C55856-AC9C-44CA-B9DC-89989DE5B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41" y="1524578"/>
            <a:ext cx="1394725" cy="13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5C073D5-9467-416E-BA57-72FCB14FD7A7}"/>
              </a:ext>
            </a:extLst>
          </p:cNvPr>
          <p:cNvSpPr txBox="1"/>
          <p:nvPr/>
        </p:nvSpPr>
        <p:spPr>
          <a:xfrm>
            <a:off x="91738" y="3063723"/>
            <a:ext cx="640342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hyperfine m=0 clock states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provide the SI definition of the second.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These states are entangled superpositions of nuclear and electronic spin projections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F7AABC3-9782-4B59-A901-6DD5261A04E7}"/>
              </a:ext>
            </a:extLst>
          </p:cNvPr>
          <p:cNvSpPr/>
          <p:nvPr/>
        </p:nvSpPr>
        <p:spPr>
          <a:xfrm>
            <a:off x="3597883" y="821929"/>
            <a:ext cx="5817892" cy="2146258"/>
          </a:xfrm>
          <a:prstGeom prst="rect">
            <a:avLst/>
          </a:prstGeom>
          <a:solidFill>
            <a:srgbClr val="005BA9">
              <a:lumMod val="50000"/>
            </a:srgbClr>
          </a:solidFill>
          <a:ln w="12700" cap="flat" cmpd="sng" algn="ctr">
            <a:solidFill>
              <a:srgbClr val="005BA9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alatino Linotype" panose="02040502050505030304"/>
              <a:ea typeface="+mn-ea"/>
              <a:cs typeface="+mn-cs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DCE0D1F-D7D1-47C8-A9A0-C1B6E2172D55}"/>
              </a:ext>
            </a:extLst>
          </p:cNvPr>
          <p:cNvCxnSpPr/>
          <p:nvPr/>
        </p:nvCxnSpPr>
        <p:spPr bwMode="auto">
          <a:xfrm>
            <a:off x="4434840" y="1056651"/>
            <a:ext cx="451843" cy="0"/>
          </a:xfrm>
          <a:prstGeom prst="line">
            <a:avLst/>
          </a:prstGeom>
          <a:solidFill>
            <a:srgbClr val="005BA9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AF5737D-C9F4-4642-9B79-29FECD34BCAB}"/>
              </a:ext>
            </a:extLst>
          </p:cNvPr>
          <p:cNvCxnSpPr/>
          <p:nvPr/>
        </p:nvCxnSpPr>
        <p:spPr bwMode="auto">
          <a:xfrm>
            <a:off x="5052986" y="1056651"/>
            <a:ext cx="451843" cy="0"/>
          </a:xfrm>
          <a:prstGeom prst="line">
            <a:avLst/>
          </a:prstGeom>
          <a:solidFill>
            <a:srgbClr val="005BA9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AE200E6-65BB-4825-AFDB-EBFAE2391D9B}"/>
              </a:ext>
            </a:extLst>
          </p:cNvPr>
          <p:cNvCxnSpPr/>
          <p:nvPr/>
        </p:nvCxnSpPr>
        <p:spPr bwMode="auto">
          <a:xfrm>
            <a:off x="5671132" y="1056651"/>
            <a:ext cx="451843" cy="0"/>
          </a:xfrm>
          <a:prstGeom prst="line">
            <a:avLst/>
          </a:prstGeom>
          <a:solidFill>
            <a:srgbClr val="005BA9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BD069CF-2372-4411-9F10-C338FBC8EEF1}"/>
              </a:ext>
            </a:extLst>
          </p:cNvPr>
          <p:cNvCxnSpPr/>
          <p:nvPr/>
        </p:nvCxnSpPr>
        <p:spPr bwMode="auto">
          <a:xfrm>
            <a:off x="6289281" y="1034284"/>
            <a:ext cx="451843" cy="0"/>
          </a:xfrm>
          <a:prstGeom prst="line">
            <a:avLst/>
          </a:prstGeom>
          <a:solidFill>
            <a:srgbClr val="005BA9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179BC14-7307-4740-812D-494335D8CE9F}"/>
              </a:ext>
            </a:extLst>
          </p:cNvPr>
          <p:cNvCxnSpPr/>
          <p:nvPr/>
        </p:nvCxnSpPr>
        <p:spPr bwMode="auto">
          <a:xfrm>
            <a:off x="6907426" y="1056651"/>
            <a:ext cx="451843" cy="0"/>
          </a:xfrm>
          <a:prstGeom prst="line">
            <a:avLst/>
          </a:prstGeom>
          <a:solidFill>
            <a:srgbClr val="005BA9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328CC55-5A66-4019-AC54-813CAAB875FB}"/>
              </a:ext>
            </a:extLst>
          </p:cNvPr>
          <p:cNvCxnSpPr/>
          <p:nvPr/>
        </p:nvCxnSpPr>
        <p:spPr bwMode="auto">
          <a:xfrm>
            <a:off x="7525572" y="1056651"/>
            <a:ext cx="451843" cy="0"/>
          </a:xfrm>
          <a:prstGeom prst="line">
            <a:avLst/>
          </a:prstGeom>
          <a:solidFill>
            <a:srgbClr val="005BA9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236FF12-21D8-440E-9909-1E1963DEA797}"/>
              </a:ext>
            </a:extLst>
          </p:cNvPr>
          <p:cNvCxnSpPr/>
          <p:nvPr/>
        </p:nvCxnSpPr>
        <p:spPr bwMode="auto">
          <a:xfrm>
            <a:off x="8143717" y="1056651"/>
            <a:ext cx="451843" cy="0"/>
          </a:xfrm>
          <a:prstGeom prst="line">
            <a:avLst/>
          </a:prstGeom>
          <a:solidFill>
            <a:srgbClr val="005BA9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AFF989C-1322-45C1-A0BB-E61CBBB2B4FC}"/>
              </a:ext>
            </a:extLst>
          </p:cNvPr>
          <p:cNvCxnSpPr/>
          <p:nvPr/>
        </p:nvCxnSpPr>
        <p:spPr bwMode="auto">
          <a:xfrm>
            <a:off x="4434840" y="2663954"/>
            <a:ext cx="451843" cy="0"/>
          </a:xfrm>
          <a:prstGeom prst="line">
            <a:avLst/>
          </a:prstGeom>
          <a:solidFill>
            <a:srgbClr val="005BA9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F3F0E80-B4A9-49DA-9805-65A857CF543A}"/>
              </a:ext>
            </a:extLst>
          </p:cNvPr>
          <p:cNvCxnSpPr/>
          <p:nvPr/>
        </p:nvCxnSpPr>
        <p:spPr bwMode="auto">
          <a:xfrm>
            <a:off x="5052986" y="2663954"/>
            <a:ext cx="451843" cy="0"/>
          </a:xfrm>
          <a:prstGeom prst="line">
            <a:avLst/>
          </a:prstGeom>
          <a:solidFill>
            <a:srgbClr val="005BA9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DAE51DB-5D22-44A9-9FD3-25F73C8C5719}"/>
              </a:ext>
            </a:extLst>
          </p:cNvPr>
          <p:cNvCxnSpPr/>
          <p:nvPr/>
        </p:nvCxnSpPr>
        <p:spPr bwMode="auto">
          <a:xfrm>
            <a:off x="5671132" y="2663954"/>
            <a:ext cx="451843" cy="0"/>
          </a:xfrm>
          <a:prstGeom prst="line">
            <a:avLst/>
          </a:prstGeom>
          <a:solidFill>
            <a:srgbClr val="005BA9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AA5A365-7934-4DE3-A659-3B09CB61EB7B}"/>
              </a:ext>
            </a:extLst>
          </p:cNvPr>
          <p:cNvCxnSpPr/>
          <p:nvPr/>
        </p:nvCxnSpPr>
        <p:spPr bwMode="auto">
          <a:xfrm>
            <a:off x="6289281" y="2663954"/>
            <a:ext cx="451843" cy="0"/>
          </a:xfrm>
          <a:prstGeom prst="line">
            <a:avLst/>
          </a:prstGeom>
          <a:solidFill>
            <a:srgbClr val="005BA9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3402E3B-A696-4F9B-A6C4-9AFA0C4EB45D}"/>
              </a:ext>
            </a:extLst>
          </p:cNvPr>
          <p:cNvCxnSpPr/>
          <p:nvPr/>
        </p:nvCxnSpPr>
        <p:spPr bwMode="auto">
          <a:xfrm>
            <a:off x="6907426" y="2663954"/>
            <a:ext cx="451843" cy="0"/>
          </a:xfrm>
          <a:prstGeom prst="line">
            <a:avLst/>
          </a:prstGeom>
          <a:solidFill>
            <a:srgbClr val="005BA9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F00C744-79B2-4593-BEBC-51F793B47F52}"/>
              </a:ext>
            </a:extLst>
          </p:cNvPr>
          <p:cNvCxnSpPr/>
          <p:nvPr/>
        </p:nvCxnSpPr>
        <p:spPr bwMode="auto">
          <a:xfrm>
            <a:off x="7525572" y="2663954"/>
            <a:ext cx="451843" cy="0"/>
          </a:xfrm>
          <a:prstGeom prst="line">
            <a:avLst/>
          </a:prstGeom>
          <a:solidFill>
            <a:srgbClr val="005BA9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3CCFE11-83B7-4742-BAB8-EA61BA8E8FB2}"/>
              </a:ext>
            </a:extLst>
          </p:cNvPr>
          <p:cNvCxnSpPr/>
          <p:nvPr/>
        </p:nvCxnSpPr>
        <p:spPr bwMode="auto">
          <a:xfrm>
            <a:off x="8143717" y="2663954"/>
            <a:ext cx="451843" cy="0"/>
          </a:xfrm>
          <a:prstGeom prst="line">
            <a:avLst/>
          </a:prstGeom>
          <a:solidFill>
            <a:srgbClr val="005BA9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5B48EC8-484C-441A-85B9-D8812359770E}"/>
              </a:ext>
            </a:extLst>
          </p:cNvPr>
          <p:cNvCxnSpPr/>
          <p:nvPr/>
        </p:nvCxnSpPr>
        <p:spPr bwMode="auto">
          <a:xfrm>
            <a:off x="8843432" y="1056651"/>
            <a:ext cx="451843" cy="0"/>
          </a:xfrm>
          <a:prstGeom prst="line">
            <a:avLst/>
          </a:prstGeom>
          <a:solidFill>
            <a:srgbClr val="005BA9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8B57618-2122-4A40-8070-EBCA6C35D253}"/>
              </a:ext>
            </a:extLst>
          </p:cNvPr>
          <p:cNvCxnSpPr/>
          <p:nvPr/>
        </p:nvCxnSpPr>
        <p:spPr bwMode="auto">
          <a:xfrm>
            <a:off x="3725895" y="1056651"/>
            <a:ext cx="451843" cy="0"/>
          </a:xfrm>
          <a:prstGeom prst="line">
            <a:avLst/>
          </a:prstGeom>
          <a:solidFill>
            <a:srgbClr val="005BA9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CAC71274-5CB6-4AD9-865A-181390BE891B}"/>
              </a:ext>
            </a:extLst>
          </p:cNvPr>
          <p:cNvSpPr/>
          <p:nvPr/>
        </p:nvSpPr>
        <p:spPr bwMode="auto">
          <a:xfrm>
            <a:off x="6360898" y="2507219"/>
            <a:ext cx="331722" cy="313469"/>
          </a:xfrm>
          <a:prstGeom prst="ellipse">
            <a:avLst/>
          </a:prstGeom>
          <a:gradFill flip="none" rotWithShape="1"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C4AF0BE-EA30-4A00-BF98-50CBC15CC39D}"/>
              </a:ext>
            </a:extLst>
          </p:cNvPr>
          <p:cNvSpPr/>
          <p:nvPr/>
        </p:nvSpPr>
        <p:spPr>
          <a:xfrm>
            <a:off x="3866043" y="2405036"/>
            <a:ext cx="573253" cy="41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 pitchFamily="34" charset="0"/>
                <a:ea typeface="+mn-ea"/>
                <a:cs typeface="Arial" pitchFamily="34" charset="0"/>
              </a:rPr>
              <a:t>f=3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163C77B-BED0-43CC-89E4-AE0E36766824}"/>
              </a:ext>
            </a:extLst>
          </p:cNvPr>
          <p:cNvSpPr/>
          <p:nvPr/>
        </p:nvSpPr>
        <p:spPr>
          <a:xfrm>
            <a:off x="3597881" y="1056649"/>
            <a:ext cx="573253" cy="41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 pitchFamily="34" charset="0"/>
                <a:ea typeface="+mn-ea"/>
                <a:cs typeface="Arial" pitchFamily="34" charset="0"/>
              </a:rPr>
              <a:t>f=4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4E2091F-5A8D-440F-AA6C-15BF8E682942}"/>
              </a:ext>
            </a:extLst>
          </p:cNvPr>
          <p:cNvSpPr/>
          <p:nvPr/>
        </p:nvSpPr>
        <p:spPr>
          <a:xfrm>
            <a:off x="6064269" y="1995327"/>
            <a:ext cx="901862" cy="526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Arial" charset="0"/>
              </a:rPr>
              <a:t>|0&gt;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D31A673-65D4-423F-9FF3-86102BFB37AE}"/>
              </a:ext>
            </a:extLst>
          </p:cNvPr>
          <p:cNvSpPr/>
          <p:nvPr/>
        </p:nvSpPr>
        <p:spPr>
          <a:xfrm>
            <a:off x="5919915" y="1056649"/>
            <a:ext cx="901862" cy="526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Arial" charset="0"/>
              </a:rPr>
              <a:t>|1&gt;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816CAC7-699F-4F58-80AE-F9AA254BC868}"/>
              </a:ext>
            </a:extLst>
          </p:cNvPr>
          <p:cNvSpPr/>
          <p:nvPr/>
        </p:nvSpPr>
        <p:spPr bwMode="auto">
          <a:xfrm>
            <a:off x="6340949" y="889238"/>
            <a:ext cx="331722" cy="313469"/>
          </a:xfrm>
          <a:prstGeom prst="ellipse">
            <a:avLst/>
          </a:prstGeom>
          <a:gradFill flip="none" rotWithShape="1"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4688B07-E214-44D8-B118-A07A10AC43C8}"/>
              </a:ext>
            </a:extLst>
          </p:cNvPr>
          <p:cNvCxnSpPr>
            <a:cxnSpLocks/>
          </p:cNvCxnSpPr>
          <p:nvPr/>
        </p:nvCxnSpPr>
        <p:spPr bwMode="auto">
          <a:xfrm flipH="1">
            <a:off x="9056474" y="1126650"/>
            <a:ext cx="8383" cy="1572375"/>
          </a:xfrm>
          <a:prstGeom prst="straightConnector1">
            <a:avLst/>
          </a:prstGeom>
          <a:solidFill>
            <a:srgbClr val="00CC99"/>
          </a:solidFill>
          <a:ln w="57150" cap="flat" cmpd="sng" algn="ctr">
            <a:solidFill>
              <a:srgbClr val="FFFF00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CA30E50E-8C3A-456B-96D6-DE5C46622EFC}"/>
              </a:ext>
            </a:extLst>
          </p:cNvPr>
          <p:cNvSpPr txBox="1"/>
          <p:nvPr/>
        </p:nvSpPr>
        <p:spPr>
          <a:xfrm>
            <a:off x="6672671" y="1450222"/>
            <a:ext cx="23132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oogle Sans"/>
                <a:ea typeface="+mn-ea"/>
                <a:cs typeface="+mn-cs"/>
              </a:rPr>
              <a:t>9,192,631,770 Hz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D87CC7-300C-49F2-8DC7-DF0A3F1609FD}"/>
              </a:ext>
            </a:extLst>
          </p:cNvPr>
          <p:cNvGrpSpPr/>
          <p:nvPr/>
        </p:nvGrpSpPr>
        <p:grpSpPr>
          <a:xfrm>
            <a:off x="3614553" y="1472475"/>
            <a:ext cx="2313214" cy="840358"/>
            <a:chOff x="1368744" y="1817297"/>
            <a:chExt cx="3541825" cy="128669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4C9FC52D-C136-4CA0-AFA0-117C344685C3}"/>
                </a:ext>
              </a:extLst>
            </p:cNvPr>
            <p:cNvSpPr/>
            <p:nvPr/>
          </p:nvSpPr>
          <p:spPr>
            <a:xfrm>
              <a:off x="1368744" y="1817297"/>
              <a:ext cx="3541825" cy="12866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1819D763-C056-4A70-9117-EFF5BA65EF72}"/>
                </a:ext>
              </a:extLst>
            </p:cNvPr>
            <p:cNvGrpSpPr/>
            <p:nvPr/>
          </p:nvGrpSpPr>
          <p:grpSpPr>
            <a:xfrm>
              <a:off x="1396127" y="1849640"/>
              <a:ext cx="3467677" cy="1086493"/>
              <a:chOff x="442471" y="5424867"/>
              <a:chExt cx="3467677" cy="1086493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932AC6C-C099-4171-A607-E10B6E4A1CC3}"/>
                  </a:ext>
                </a:extLst>
              </p:cNvPr>
              <p:cNvSpPr/>
              <p:nvPr/>
            </p:nvSpPr>
            <p:spPr>
              <a:xfrm>
                <a:off x="1463797" y="5791200"/>
                <a:ext cx="685800" cy="685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D6DDA2B2-D568-443D-AD85-9353ECC283CD}"/>
                  </a:ext>
                </a:extLst>
              </p:cNvPr>
              <p:cNvSpPr/>
              <p:nvPr/>
            </p:nvSpPr>
            <p:spPr bwMode="auto">
              <a:xfrm>
                <a:off x="2497585" y="5579207"/>
                <a:ext cx="376305" cy="355599"/>
              </a:xfrm>
              <a:prstGeom prst="ellipse">
                <a:avLst/>
              </a:prstGeom>
              <a:gradFill flip="none"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B55A39A-26AC-4022-A392-BE7858A3D79A}"/>
                  </a:ext>
                </a:extLst>
              </p:cNvPr>
              <p:cNvSpPr txBox="1"/>
              <p:nvPr/>
            </p:nvSpPr>
            <p:spPr>
              <a:xfrm>
                <a:off x="442471" y="5426032"/>
                <a:ext cx="1295315" cy="5654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S=7/2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icrosoft Sans Serif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3E85C57-A3E2-4E17-B10C-A5F0B4DF00B6}"/>
                  </a:ext>
                </a:extLst>
              </p:cNvPr>
              <p:cNvSpPr txBox="1"/>
              <p:nvPr/>
            </p:nvSpPr>
            <p:spPr>
              <a:xfrm>
                <a:off x="2614833" y="5922445"/>
                <a:ext cx="1295315" cy="5654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s=1/2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icrosoft Sans Serif" pitchFamily="34" charset="0"/>
                  <a:ea typeface="+mn-ea"/>
                  <a:cs typeface="+mn-cs"/>
                </a:endParaRPr>
              </a:p>
            </p:txBody>
          </p: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F99BCF95-8679-4A1B-93CC-7837F96BFA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11347" y="5621807"/>
                <a:ext cx="266135" cy="889553"/>
              </a:xfrm>
              <a:prstGeom prst="straightConnector1">
                <a:avLst/>
              </a:prstGeom>
              <a:ln w="57150">
                <a:solidFill>
                  <a:srgbClr val="0000FF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920E1EEB-9D6F-4974-BBBE-E858CDA845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67000" y="5424867"/>
                <a:ext cx="68009" cy="542282"/>
              </a:xfrm>
              <a:prstGeom prst="straightConnector1">
                <a:avLst/>
              </a:prstGeom>
              <a:ln w="57150">
                <a:solidFill>
                  <a:srgbClr val="F68038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133A842-BCF8-4F66-BAC7-CE84105D205F}"/>
              </a:ext>
            </a:extLst>
          </p:cNvPr>
          <p:cNvGrpSpPr/>
          <p:nvPr/>
        </p:nvGrpSpPr>
        <p:grpSpPr>
          <a:xfrm>
            <a:off x="1929104" y="5825406"/>
            <a:ext cx="2158828" cy="691517"/>
            <a:chOff x="-2050568" y="6014484"/>
            <a:chExt cx="2158828" cy="691517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6B3ED0D-C94B-44FC-82F5-3CD37768C3D1}"/>
                </a:ext>
              </a:extLst>
            </p:cNvPr>
            <p:cNvSpPr txBox="1"/>
            <p:nvPr/>
          </p:nvSpPr>
          <p:spPr>
            <a:xfrm>
              <a:off x="-2050568" y="6014484"/>
              <a:ext cx="200642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|0&gt;=      </a:t>
              </a: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 -     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 pitchFamily="34" charset="0"/>
                <a:ea typeface="+mn-ea"/>
                <a:cs typeface="+mn-cs"/>
              </a:endParaRPr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5CB3F9C3-C568-4F63-92D5-54431A02A8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1034740" y="6171939"/>
              <a:ext cx="1" cy="473244"/>
            </a:xfrm>
            <a:prstGeom prst="straightConnector1">
              <a:avLst/>
            </a:prstGeom>
            <a:ln w="5715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0F567A44-D62A-4B1F-AD6B-B6CFF551CD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807217" y="6188645"/>
              <a:ext cx="1" cy="517356"/>
            </a:xfrm>
            <a:prstGeom prst="straightConnector1">
              <a:avLst/>
            </a:prstGeom>
            <a:ln w="57150">
              <a:solidFill>
                <a:srgbClr val="F68038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D1CA968E-76A3-4813-BC87-ACF0436E7E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20340" y="6171165"/>
              <a:ext cx="1" cy="533636"/>
            </a:xfrm>
            <a:prstGeom prst="straightConnector1">
              <a:avLst/>
            </a:prstGeom>
            <a:ln w="5715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5DD06073-C293-45BB-B519-ECAC8BF4C5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260" y="6155332"/>
              <a:ext cx="0" cy="512564"/>
            </a:xfrm>
            <a:prstGeom prst="straightConnector1">
              <a:avLst/>
            </a:prstGeom>
            <a:ln w="57150">
              <a:solidFill>
                <a:srgbClr val="F68038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CC31F9D-B790-413F-A195-26158436FBFC}"/>
              </a:ext>
            </a:extLst>
          </p:cNvPr>
          <p:cNvGrpSpPr/>
          <p:nvPr/>
        </p:nvGrpSpPr>
        <p:grpSpPr>
          <a:xfrm>
            <a:off x="1929104" y="5094595"/>
            <a:ext cx="2158828" cy="550669"/>
            <a:chOff x="-2062064" y="4302179"/>
            <a:chExt cx="2158828" cy="550669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DA7A7AE-363A-433E-8213-C809FD514087}"/>
                </a:ext>
              </a:extLst>
            </p:cNvPr>
            <p:cNvSpPr txBox="1"/>
            <p:nvPr/>
          </p:nvSpPr>
          <p:spPr>
            <a:xfrm>
              <a:off x="-2062064" y="4309341"/>
              <a:ext cx="200642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|1&gt;=       +     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 pitchFamily="34" charset="0"/>
                <a:ea typeface="+mn-ea"/>
                <a:cs typeface="+mn-cs"/>
              </a:endParaRP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C2F2E90A-583E-440D-A119-4913965CAF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1074242" y="4318786"/>
              <a:ext cx="1" cy="473244"/>
            </a:xfrm>
            <a:prstGeom prst="straightConnector1">
              <a:avLst/>
            </a:prstGeom>
            <a:ln w="5715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C699601B-BCFB-4F7F-8B86-AA90C78780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846719" y="4335492"/>
              <a:ext cx="1" cy="517356"/>
            </a:xfrm>
            <a:prstGeom prst="straightConnector1">
              <a:avLst/>
            </a:prstGeom>
            <a:ln w="57150">
              <a:solidFill>
                <a:srgbClr val="F68038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3E485016-B06B-4CD6-9A4A-4362715A8C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31836" y="4318012"/>
              <a:ext cx="1" cy="533636"/>
            </a:xfrm>
            <a:prstGeom prst="straightConnector1">
              <a:avLst/>
            </a:prstGeom>
            <a:ln w="5715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F393826E-876D-47F6-8EB6-3E2B6BA227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764" y="4302179"/>
              <a:ext cx="0" cy="512564"/>
            </a:xfrm>
            <a:prstGeom prst="straightConnector1">
              <a:avLst/>
            </a:prstGeom>
            <a:ln w="57150">
              <a:solidFill>
                <a:srgbClr val="F68038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0380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/>
        </p:nvSpPr>
        <p:spPr>
          <a:xfrm>
            <a:off x="121092" y="94054"/>
            <a:ext cx="922301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Operational Sequence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EF536D81-9F8D-4A5F-A828-1A14ECD48C50}"/>
              </a:ext>
            </a:extLst>
          </p:cNvPr>
          <p:cNvSpPr/>
          <p:nvPr/>
        </p:nvSpPr>
        <p:spPr>
          <a:xfrm>
            <a:off x="92361" y="1780163"/>
            <a:ext cx="4541709" cy="3798137"/>
          </a:xfrm>
          <a:prstGeom prst="rect">
            <a:avLst/>
          </a:prstGeom>
          <a:noFill/>
          <a:ln w="28575" cap="flat" cmpd="sng" algn="ctr">
            <a:solidFill>
              <a:srgbClr val="141A34">
                <a:lumMod val="90000"/>
                <a:lumOff val="1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alatino Linotype" panose="02040502050505030304"/>
              <a:ea typeface="+mn-ea"/>
              <a:cs typeface="+mn-cs"/>
            </a:endParaRP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B51C80A1-980E-4248-8E18-3BB84278C380}"/>
              </a:ext>
            </a:extLst>
          </p:cNvPr>
          <p:cNvGrpSpPr/>
          <p:nvPr/>
        </p:nvGrpSpPr>
        <p:grpSpPr>
          <a:xfrm>
            <a:off x="367244" y="1780163"/>
            <a:ext cx="4168389" cy="3644249"/>
            <a:chOff x="376479" y="921653"/>
            <a:chExt cx="4168389" cy="3644249"/>
          </a:xfrm>
        </p:grpSpPr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CF03610-B9D3-4A2D-A2A7-0CBC326CE728}"/>
                </a:ext>
              </a:extLst>
            </p:cNvPr>
            <p:cNvSpPr txBox="1"/>
            <p:nvPr/>
          </p:nvSpPr>
          <p:spPr>
            <a:xfrm>
              <a:off x="408623" y="931515"/>
              <a:ext cx="1088707" cy="707886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Cold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Atoms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 panose="02040502050505030304"/>
                <a:ea typeface="+mn-ea"/>
                <a:cs typeface="+mn-cs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E93C1A5C-DEA7-468B-A0A7-92D78FA5137C}"/>
                </a:ext>
              </a:extLst>
            </p:cNvPr>
            <p:cNvSpPr txBox="1"/>
            <p:nvPr/>
          </p:nvSpPr>
          <p:spPr>
            <a:xfrm>
              <a:off x="1724314" y="921653"/>
              <a:ext cx="1520818" cy="707886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Single Atom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Array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 panose="02040502050505030304"/>
                <a:ea typeface="+mn-ea"/>
                <a:cs typeface="+mn-cs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5BAE505-2FBB-479E-BD8E-58E20DCB425F}"/>
                </a:ext>
              </a:extLst>
            </p:cNvPr>
            <p:cNvSpPr txBox="1"/>
            <p:nvPr/>
          </p:nvSpPr>
          <p:spPr>
            <a:xfrm>
              <a:off x="3385131" y="931515"/>
              <a:ext cx="1088707" cy="707886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Filled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Array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 panose="02040502050505030304"/>
                <a:ea typeface="+mn-ea"/>
                <a:cs typeface="+mn-cs"/>
              </a:endParaRPr>
            </a:p>
          </p:txBody>
        </p:sp>
        <p:pic>
          <p:nvPicPr>
            <p:cNvPr id="154" name="Picture 153" descr="Table&#10;&#10;Description automatically generated">
              <a:extLst>
                <a:ext uri="{FF2B5EF4-FFF2-40B4-BE49-F238E27FC236}">
                  <a16:creationId xmlns:a16="http://schemas.microsoft.com/office/drawing/2014/main" id="{2E17DAD3-2AF0-4208-8E90-864D0EF18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7631" y="1722744"/>
              <a:ext cx="1136884" cy="1143321"/>
            </a:xfrm>
            <a:prstGeom prst="rect">
              <a:avLst/>
            </a:prstGeom>
          </p:spPr>
        </p:pic>
        <p:pic>
          <p:nvPicPr>
            <p:cNvPr id="155" name="Picture 2" descr="D:\users\mark\funding\active\iarpa qc\reviews and presentations\2012 may minneapolis review\wednesday science talk\Cesium_MOT.bmp">
              <a:extLst>
                <a:ext uri="{FF2B5EF4-FFF2-40B4-BE49-F238E27FC236}">
                  <a16:creationId xmlns:a16="http://schemas.microsoft.com/office/drawing/2014/main" id="{EAF814A7-FCC3-4717-9C22-D2B9F654F0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75" t="18668" r="17196" b="14739"/>
            <a:stretch/>
          </p:blipFill>
          <p:spPr bwMode="auto">
            <a:xfrm>
              <a:off x="376479" y="1756302"/>
              <a:ext cx="1340105" cy="1076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922FE892-907A-4857-903C-040B0C4C3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02455" y="1702737"/>
              <a:ext cx="1228271" cy="1183334"/>
            </a:xfrm>
            <a:prstGeom prst="rect">
              <a:avLst/>
            </a:prstGeom>
          </p:spPr>
        </p:pic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E7F0F14-5357-4BC9-A81B-E2A9B338C332}"/>
                </a:ext>
              </a:extLst>
            </p:cNvPr>
            <p:cNvSpPr txBox="1"/>
            <p:nvPr/>
          </p:nvSpPr>
          <p:spPr>
            <a:xfrm>
              <a:off x="416848" y="3149396"/>
              <a:ext cx="1299736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Laser cooling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852,894 nm lasers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Palatino Linotype" panose="02040502050505030304"/>
                <a:ea typeface="+mn-ea"/>
                <a:cs typeface="+mn-cs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F8AFA854-5A0E-4915-847D-7F2A50B198EA}"/>
                </a:ext>
              </a:extLst>
            </p:cNvPr>
            <p:cNvSpPr txBox="1"/>
            <p:nvPr/>
          </p:nvSpPr>
          <p:spPr>
            <a:xfrm>
              <a:off x="1830990" y="3088574"/>
              <a:ext cx="1299736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Array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825 nm lasers,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Deep cooling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Palatino Linotype" panose="02040502050505030304"/>
                <a:ea typeface="+mn-ea"/>
                <a:cs typeface="+mn-cs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56FF6DED-A3BA-45C7-9FB8-D033272C7D19}"/>
                </a:ext>
              </a:extLst>
            </p:cNvPr>
            <p:cNvSpPr txBox="1"/>
            <p:nvPr/>
          </p:nvSpPr>
          <p:spPr>
            <a:xfrm>
              <a:off x="3245132" y="3088574"/>
              <a:ext cx="1299736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Rearrange-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ment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1064 nm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laser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Palatino Linotype" panose="02040502050505030304"/>
                <a:ea typeface="+mn-ea"/>
                <a:cs typeface="+mn-cs"/>
              </a:endParaRPr>
            </a:p>
          </p:txBody>
        </p: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A5697D68-B399-4419-9347-3CE10B96958C}"/>
              </a:ext>
            </a:extLst>
          </p:cNvPr>
          <p:cNvSpPr txBox="1"/>
          <p:nvPr/>
        </p:nvSpPr>
        <p:spPr>
          <a:xfrm>
            <a:off x="2024978" y="3669596"/>
            <a:ext cx="1228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67B1FD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Camera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1CA1FF20-7A80-45CF-AD85-7FD343D71C83}"/>
              </a:ext>
            </a:extLst>
          </p:cNvPr>
          <p:cNvSpPr txBox="1"/>
          <p:nvPr/>
        </p:nvSpPr>
        <p:spPr>
          <a:xfrm>
            <a:off x="3486955" y="3651164"/>
            <a:ext cx="1228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67B1FD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Camera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B15F0976-D068-4C8C-88B2-0BEAFF7DB407}"/>
              </a:ext>
            </a:extLst>
          </p:cNvPr>
          <p:cNvSpPr txBox="1"/>
          <p:nvPr/>
        </p:nvSpPr>
        <p:spPr>
          <a:xfrm>
            <a:off x="205482" y="1057008"/>
            <a:ext cx="43301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Qubit Register Preparation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141A34"/>
              </a:solidFill>
              <a:effectLst/>
              <a:uLnTx/>
              <a:uFillTx/>
              <a:latin typeface="Palatino Linotype" panose="02040502050505030304"/>
              <a:ea typeface="+mn-ea"/>
              <a:cs typeface="+mn-cs"/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5A985EA-17E9-4360-9279-41B5D9F1A45B}"/>
              </a:ext>
            </a:extLst>
          </p:cNvPr>
          <p:cNvGrpSpPr/>
          <p:nvPr/>
        </p:nvGrpSpPr>
        <p:grpSpPr>
          <a:xfrm>
            <a:off x="4951699" y="1049388"/>
            <a:ext cx="7147940" cy="4501478"/>
            <a:chOff x="4951699" y="1049388"/>
            <a:chExt cx="7147940" cy="4501478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4F3E3DB-A177-4AB9-ABBF-7029F901AD6D}"/>
                </a:ext>
              </a:extLst>
            </p:cNvPr>
            <p:cNvSpPr txBox="1"/>
            <p:nvPr/>
          </p:nvSpPr>
          <p:spPr>
            <a:xfrm>
              <a:off x="5581751" y="1814160"/>
              <a:ext cx="1500187" cy="707886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State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Initialization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 panose="02040502050505030304"/>
                <a:ea typeface="+mn-ea"/>
                <a:cs typeface="+mn-cs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46D8340-02E6-45E7-A59F-D32D9589022E}"/>
                </a:ext>
              </a:extLst>
            </p:cNvPr>
            <p:cNvSpPr txBox="1"/>
            <p:nvPr/>
          </p:nvSpPr>
          <p:spPr>
            <a:xfrm>
              <a:off x="8251827" y="1799452"/>
              <a:ext cx="1500187" cy="707886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Quantum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Circuit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 panose="02040502050505030304"/>
                <a:ea typeface="+mn-ea"/>
                <a:cs typeface="+mn-cs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4167D114-72AE-4CAE-B9FF-DFB86C15D949}"/>
                </a:ext>
              </a:extLst>
            </p:cNvPr>
            <p:cNvSpPr txBox="1"/>
            <p:nvPr/>
          </p:nvSpPr>
          <p:spPr>
            <a:xfrm>
              <a:off x="10476608" y="1799452"/>
              <a:ext cx="1500187" cy="707886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Measure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Results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 panose="02040502050505030304"/>
                <a:ea typeface="+mn-ea"/>
                <a:cs typeface="+mn-cs"/>
              </a:endParaRP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10F692AA-58EC-47C7-BF86-BA8C3F920221}"/>
                </a:ext>
              </a:extLst>
            </p:cNvPr>
            <p:cNvGrpSpPr/>
            <p:nvPr/>
          </p:nvGrpSpPr>
          <p:grpSpPr>
            <a:xfrm>
              <a:off x="5064845" y="2694938"/>
              <a:ext cx="2533997" cy="934807"/>
              <a:chOff x="8028632" y="2761582"/>
              <a:chExt cx="6599820" cy="2434714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01A202A4-6BBC-4209-A085-AED5D5B7FD78}"/>
                  </a:ext>
                </a:extLst>
              </p:cNvPr>
              <p:cNvSpPr/>
              <p:nvPr/>
            </p:nvSpPr>
            <p:spPr>
              <a:xfrm>
                <a:off x="8028634" y="2761582"/>
                <a:ext cx="6599818" cy="2434714"/>
              </a:xfrm>
              <a:prstGeom prst="rect">
                <a:avLst/>
              </a:prstGeom>
              <a:solidFill>
                <a:srgbClr val="005BA9">
                  <a:lumMod val="50000"/>
                </a:srgbClr>
              </a:solidFill>
              <a:ln w="12700" cap="flat" cmpd="sng" algn="ctr">
                <a:solidFill>
                  <a:srgbClr val="005BA9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alatino Linotype" panose="02040502050505030304"/>
                  <a:ea typeface="+mn-ea"/>
                  <a:cs typeface="+mn-cs"/>
                </a:endParaRPr>
              </a:p>
            </p:txBody>
          </p: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F097DD5C-9E80-4B1A-A9E6-409DFD1AABA8}"/>
                  </a:ext>
                </a:extLst>
              </p:cNvPr>
              <p:cNvGrpSpPr/>
              <p:nvPr/>
            </p:nvGrpSpPr>
            <p:grpSpPr>
              <a:xfrm>
                <a:off x="8028632" y="2990372"/>
                <a:ext cx="6463125" cy="2038601"/>
                <a:chOff x="1899099" y="1483887"/>
                <a:chExt cx="6463125" cy="2038601"/>
              </a:xfrm>
            </p:grpSpPr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3D7E139D-C65F-437A-8BB3-D32BBD58E9C8}"/>
                    </a:ext>
                  </a:extLst>
                </p:cNvPr>
                <p:cNvCxnSpPr/>
                <p:nvPr/>
              </p:nvCxnSpPr>
              <p:spPr bwMode="auto">
                <a:xfrm>
                  <a:off x="2848546" y="1521365"/>
                  <a:ext cx="512571" cy="0"/>
                </a:xfrm>
                <a:prstGeom prst="line">
                  <a:avLst/>
                </a:prstGeom>
                <a:solidFill>
                  <a:srgbClr val="005BA9"/>
                </a:solidFill>
                <a:ln w="38100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062E6F0A-C35B-4A48-9E86-E1DA3EB7AEE0}"/>
                    </a:ext>
                  </a:extLst>
                </p:cNvPr>
                <p:cNvCxnSpPr/>
                <p:nvPr/>
              </p:nvCxnSpPr>
              <p:spPr bwMode="auto">
                <a:xfrm>
                  <a:off x="3549771" y="1521365"/>
                  <a:ext cx="512571" cy="0"/>
                </a:xfrm>
                <a:prstGeom prst="line">
                  <a:avLst/>
                </a:prstGeom>
                <a:solidFill>
                  <a:srgbClr val="005BA9"/>
                </a:solidFill>
                <a:ln w="38100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7CD259A7-C2C3-4A38-B1E7-985B2C2B4313}"/>
                    </a:ext>
                  </a:extLst>
                </p:cNvPr>
                <p:cNvCxnSpPr/>
                <p:nvPr/>
              </p:nvCxnSpPr>
              <p:spPr bwMode="auto">
                <a:xfrm>
                  <a:off x="4250995" y="1521365"/>
                  <a:ext cx="512571" cy="0"/>
                </a:xfrm>
                <a:prstGeom prst="line">
                  <a:avLst/>
                </a:prstGeom>
                <a:solidFill>
                  <a:srgbClr val="005BA9"/>
                </a:solidFill>
                <a:ln w="38100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02AFD192-77C4-4824-A3FF-799C9ECDBF29}"/>
                    </a:ext>
                  </a:extLst>
                </p:cNvPr>
                <p:cNvCxnSpPr/>
                <p:nvPr/>
              </p:nvCxnSpPr>
              <p:spPr bwMode="auto">
                <a:xfrm>
                  <a:off x="4952224" y="1495992"/>
                  <a:ext cx="512571" cy="0"/>
                </a:xfrm>
                <a:prstGeom prst="line">
                  <a:avLst/>
                </a:prstGeom>
                <a:solidFill>
                  <a:srgbClr val="005BA9"/>
                </a:solidFill>
                <a:ln w="38100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870C4547-5E84-4BA8-BC65-E43960A32E7C}"/>
                    </a:ext>
                  </a:extLst>
                </p:cNvPr>
                <p:cNvCxnSpPr/>
                <p:nvPr/>
              </p:nvCxnSpPr>
              <p:spPr bwMode="auto">
                <a:xfrm>
                  <a:off x="5653448" y="1521365"/>
                  <a:ext cx="512571" cy="0"/>
                </a:xfrm>
                <a:prstGeom prst="line">
                  <a:avLst/>
                </a:prstGeom>
                <a:solidFill>
                  <a:srgbClr val="005BA9"/>
                </a:solidFill>
                <a:ln w="38100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557BD040-A7A4-49B2-AD5B-C5EB2F5D6EF0}"/>
                    </a:ext>
                  </a:extLst>
                </p:cNvPr>
                <p:cNvCxnSpPr/>
                <p:nvPr/>
              </p:nvCxnSpPr>
              <p:spPr bwMode="auto">
                <a:xfrm>
                  <a:off x="6354672" y="1521365"/>
                  <a:ext cx="512571" cy="0"/>
                </a:xfrm>
                <a:prstGeom prst="line">
                  <a:avLst/>
                </a:prstGeom>
                <a:solidFill>
                  <a:srgbClr val="005BA9"/>
                </a:solidFill>
                <a:ln w="38100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555EC579-F72B-4AAC-9E2E-7B478944D94D}"/>
                    </a:ext>
                  </a:extLst>
                </p:cNvPr>
                <p:cNvCxnSpPr/>
                <p:nvPr/>
              </p:nvCxnSpPr>
              <p:spPr bwMode="auto">
                <a:xfrm>
                  <a:off x="7055896" y="1521365"/>
                  <a:ext cx="512571" cy="0"/>
                </a:xfrm>
                <a:prstGeom prst="line">
                  <a:avLst/>
                </a:prstGeom>
                <a:solidFill>
                  <a:srgbClr val="005BA9"/>
                </a:solidFill>
                <a:ln w="38100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997D53B9-018C-411B-8305-3683465E860D}"/>
                    </a:ext>
                  </a:extLst>
                </p:cNvPr>
                <p:cNvCxnSpPr/>
                <p:nvPr/>
              </p:nvCxnSpPr>
              <p:spPr bwMode="auto">
                <a:xfrm>
                  <a:off x="2848546" y="3344689"/>
                  <a:ext cx="512571" cy="0"/>
                </a:xfrm>
                <a:prstGeom prst="line">
                  <a:avLst/>
                </a:prstGeom>
                <a:solidFill>
                  <a:srgbClr val="005BA9"/>
                </a:solidFill>
                <a:ln w="38100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4F52E7BC-41B8-4FDD-A7A5-A91283886B81}"/>
                    </a:ext>
                  </a:extLst>
                </p:cNvPr>
                <p:cNvCxnSpPr/>
                <p:nvPr/>
              </p:nvCxnSpPr>
              <p:spPr bwMode="auto">
                <a:xfrm>
                  <a:off x="3549771" y="3344689"/>
                  <a:ext cx="512571" cy="0"/>
                </a:xfrm>
                <a:prstGeom prst="line">
                  <a:avLst/>
                </a:prstGeom>
                <a:solidFill>
                  <a:srgbClr val="005BA9"/>
                </a:solidFill>
                <a:ln w="38100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81C7BF4B-84E9-463E-99E9-84007BB72586}"/>
                    </a:ext>
                  </a:extLst>
                </p:cNvPr>
                <p:cNvCxnSpPr/>
                <p:nvPr/>
              </p:nvCxnSpPr>
              <p:spPr bwMode="auto">
                <a:xfrm>
                  <a:off x="4250995" y="3344689"/>
                  <a:ext cx="512571" cy="0"/>
                </a:xfrm>
                <a:prstGeom prst="line">
                  <a:avLst/>
                </a:prstGeom>
                <a:solidFill>
                  <a:srgbClr val="005BA9"/>
                </a:solidFill>
                <a:ln w="38100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191FF287-B1E2-4CFE-A372-C7A343AB51EC}"/>
                    </a:ext>
                  </a:extLst>
                </p:cNvPr>
                <p:cNvCxnSpPr/>
                <p:nvPr/>
              </p:nvCxnSpPr>
              <p:spPr bwMode="auto">
                <a:xfrm>
                  <a:off x="4952224" y="3344689"/>
                  <a:ext cx="512571" cy="0"/>
                </a:xfrm>
                <a:prstGeom prst="line">
                  <a:avLst/>
                </a:prstGeom>
                <a:solidFill>
                  <a:srgbClr val="005BA9"/>
                </a:solidFill>
                <a:ln w="38100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8ED90A5D-79DE-4198-B254-A2F937C7F30C}"/>
                    </a:ext>
                  </a:extLst>
                </p:cNvPr>
                <p:cNvCxnSpPr/>
                <p:nvPr/>
              </p:nvCxnSpPr>
              <p:spPr bwMode="auto">
                <a:xfrm>
                  <a:off x="5653448" y="3344689"/>
                  <a:ext cx="512571" cy="0"/>
                </a:xfrm>
                <a:prstGeom prst="line">
                  <a:avLst/>
                </a:prstGeom>
                <a:solidFill>
                  <a:srgbClr val="005BA9"/>
                </a:solidFill>
                <a:ln w="38100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9068A816-80C3-42A5-BAE4-82261D6436D0}"/>
                    </a:ext>
                  </a:extLst>
                </p:cNvPr>
                <p:cNvCxnSpPr/>
                <p:nvPr/>
              </p:nvCxnSpPr>
              <p:spPr bwMode="auto">
                <a:xfrm>
                  <a:off x="6354672" y="3344689"/>
                  <a:ext cx="512571" cy="0"/>
                </a:xfrm>
                <a:prstGeom prst="line">
                  <a:avLst/>
                </a:prstGeom>
                <a:solidFill>
                  <a:srgbClr val="005BA9"/>
                </a:solidFill>
                <a:ln w="38100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79D1D6DE-4086-4D6E-AEEB-EDDAC6584351}"/>
                    </a:ext>
                  </a:extLst>
                </p:cNvPr>
                <p:cNvCxnSpPr/>
                <p:nvPr/>
              </p:nvCxnSpPr>
              <p:spPr bwMode="auto">
                <a:xfrm>
                  <a:off x="7055896" y="3344689"/>
                  <a:ext cx="512571" cy="0"/>
                </a:xfrm>
                <a:prstGeom prst="line">
                  <a:avLst/>
                </a:prstGeom>
                <a:solidFill>
                  <a:srgbClr val="005BA9"/>
                </a:solidFill>
                <a:ln w="38100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76467B60-0285-43F6-B1F0-A42A8CF0D8A0}"/>
                    </a:ext>
                  </a:extLst>
                </p:cNvPr>
                <p:cNvCxnSpPr/>
                <p:nvPr/>
              </p:nvCxnSpPr>
              <p:spPr bwMode="auto">
                <a:xfrm>
                  <a:off x="7849653" y="1521365"/>
                  <a:ext cx="512571" cy="0"/>
                </a:xfrm>
                <a:prstGeom prst="line">
                  <a:avLst/>
                </a:prstGeom>
                <a:solidFill>
                  <a:srgbClr val="005BA9"/>
                </a:solidFill>
                <a:ln w="38100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71DBBB7B-A826-4866-A6DB-23DC7D80BC59}"/>
                    </a:ext>
                  </a:extLst>
                </p:cNvPr>
                <p:cNvCxnSpPr/>
                <p:nvPr/>
              </p:nvCxnSpPr>
              <p:spPr bwMode="auto">
                <a:xfrm>
                  <a:off x="2044318" y="1521365"/>
                  <a:ext cx="512571" cy="0"/>
                </a:xfrm>
                <a:prstGeom prst="line">
                  <a:avLst/>
                </a:prstGeom>
                <a:solidFill>
                  <a:srgbClr val="005BA9"/>
                </a:solidFill>
                <a:ln w="38100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0AAD1A3C-DCC2-42FE-9671-6CD1C40764E4}"/>
                    </a:ext>
                  </a:extLst>
                </p:cNvPr>
                <p:cNvSpPr/>
                <p:nvPr/>
              </p:nvSpPr>
              <p:spPr bwMode="auto">
                <a:xfrm>
                  <a:off x="5033466" y="3166889"/>
                  <a:ext cx="376305" cy="3555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A53D584C-F22E-4353-A01C-B0F6A207085D}"/>
                    </a:ext>
                  </a:extLst>
                </p:cNvPr>
                <p:cNvSpPr/>
                <p:nvPr/>
              </p:nvSpPr>
              <p:spPr>
                <a:xfrm>
                  <a:off x="2114458" y="2090517"/>
                  <a:ext cx="1897479" cy="72144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Arial" charset="0"/>
                      <a:ea typeface="+mn-ea"/>
                      <a:cs typeface="Arial" charset="0"/>
                    </a:rPr>
                    <a:t>Cesium</a:t>
                  </a:r>
                  <a:endParaRPr kumimoji="0" lang="en-US" sz="1200" b="0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7A3E55CF-F9B3-4D62-A740-AC76377D06A0}"/>
                    </a:ext>
                  </a:extLst>
                </p:cNvPr>
                <p:cNvSpPr/>
                <p:nvPr/>
              </p:nvSpPr>
              <p:spPr>
                <a:xfrm>
                  <a:off x="2677269" y="2797281"/>
                  <a:ext cx="998668" cy="66132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Century Gothic" pitchFamily="34" charset="0"/>
                      <a:ea typeface="+mn-ea"/>
                      <a:cs typeface="Arial" pitchFamily="34" charset="0"/>
                    </a:rPr>
                    <a:t>f=3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07B51B9B-ABF7-4DD1-9471-E6C24260425B}"/>
                    </a:ext>
                  </a:extLst>
                </p:cNvPr>
                <p:cNvSpPr/>
                <p:nvPr/>
              </p:nvSpPr>
              <p:spPr>
                <a:xfrm>
                  <a:off x="1899099" y="1521363"/>
                  <a:ext cx="998668" cy="66132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Century Gothic" pitchFamily="34" charset="0"/>
                      <a:ea typeface="+mn-ea"/>
                      <a:cs typeface="Arial" pitchFamily="34" charset="0"/>
                    </a:rPr>
                    <a:t>f=4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F777F507-0519-42DD-B283-21C38B76A540}"/>
                    </a:ext>
                  </a:extLst>
                </p:cNvPr>
                <p:cNvSpPr/>
                <p:nvPr/>
              </p:nvSpPr>
              <p:spPr>
                <a:xfrm>
                  <a:off x="4696970" y="2586199"/>
                  <a:ext cx="1023072" cy="68136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Calibri Light" panose="020F0302020204030204"/>
                      <a:ea typeface="+mn-ea"/>
                      <a:cs typeface="Arial" charset="0"/>
                    </a:rPr>
                    <a:t>|0&gt;</a:t>
                  </a: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28801C6C-E948-4FEC-887D-488B4BD710C0}"/>
                    </a:ext>
                  </a:extLst>
                </p:cNvPr>
                <p:cNvSpPr/>
                <p:nvPr/>
              </p:nvSpPr>
              <p:spPr>
                <a:xfrm>
                  <a:off x="4688487" y="1483887"/>
                  <a:ext cx="1023072" cy="68136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Calibri Light" panose="020F0302020204030204"/>
                      <a:ea typeface="+mn-ea"/>
                      <a:cs typeface="Arial" charset="0"/>
                    </a:rPr>
                    <a:t>|1&gt;</a:t>
                  </a: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570A7354-3034-43E8-B666-DDA19E2E98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61" r="28325" b="2896"/>
            <a:stretch/>
          </p:blipFill>
          <p:spPr>
            <a:xfrm>
              <a:off x="7706804" y="2701033"/>
              <a:ext cx="2682105" cy="913647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D345C8BC-4110-42CA-B817-1086B1F21B8E}"/>
                </a:ext>
              </a:extLst>
            </p:cNvPr>
            <p:cNvSpPr txBox="1"/>
            <p:nvPr/>
          </p:nvSpPr>
          <p:spPr>
            <a:xfrm>
              <a:off x="5626186" y="3849757"/>
              <a:ext cx="1299736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Optical Pumping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895 nm laser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Palatino Linotype" panose="02040502050505030304"/>
                <a:ea typeface="+mn-ea"/>
                <a:cs typeface="+mn-cs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F1794B7A-1924-46F0-AD60-03FA741F7F27}"/>
                </a:ext>
              </a:extLst>
            </p:cNvPr>
            <p:cNvSpPr txBox="1"/>
            <p:nvPr/>
          </p:nvSpPr>
          <p:spPr>
            <a:xfrm>
              <a:off x="7905522" y="3803736"/>
              <a:ext cx="2192795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Gates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1Q, 2Q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459 nm, 1040 nm lasers, </a:t>
              </a:r>
              <a:r>
                <a:rPr kumimoji="0" 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Symbol" panose="05050102010706020507" pitchFamily="18" charset="2"/>
                  <a:ea typeface="+mn-ea"/>
                  <a:cs typeface="+mn-cs"/>
                </a:rPr>
                <a:t>m</a:t>
              </a:r>
              <a:r>
                <a:rPr kumimoji="0" 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waves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Palatino Linotype" panose="02040502050505030304"/>
                <a:ea typeface="+mn-ea"/>
                <a:cs typeface="+mn-cs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2147F404-D061-4609-8CBF-4FD4BA1EF073}"/>
                </a:ext>
              </a:extLst>
            </p:cNvPr>
            <p:cNvSpPr txBox="1"/>
            <p:nvPr/>
          </p:nvSpPr>
          <p:spPr>
            <a:xfrm>
              <a:off x="10642796" y="4044403"/>
              <a:ext cx="129973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852 nm lasers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Palatino Linotype" panose="02040502050505030304"/>
                <a:ea typeface="+mn-ea"/>
                <a:cs typeface="+mn-cs"/>
              </a:endParaRPr>
            </a:p>
          </p:txBody>
        </p:sp>
        <p:pic>
          <p:nvPicPr>
            <p:cNvPr id="163" name="Graphic 162">
              <a:extLst>
                <a:ext uri="{FF2B5EF4-FFF2-40B4-BE49-F238E27FC236}">
                  <a16:creationId xmlns:a16="http://schemas.microsoft.com/office/drawing/2014/main" id="{12D19D49-B237-4706-A0F6-75358BDBF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565021" y="2502285"/>
              <a:ext cx="1500187" cy="1155550"/>
            </a:xfrm>
            <a:prstGeom prst="rect">
              <a:avLst/>
            </a:prstGeom>
          </p:spPr>
        </p:pic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F8657EB6-5957-4DD8-8943-345E248E7462}"/>
                </a:ext>
              </a:extLst>
            </p:cNvPr>
            <p:cNvSpPr/>
            <p:nvPr/>
          </p:nvSpPr>
          <p:spPr>
            <a:xfrm>
              <a:off x="4951699" y="1752729"/>
              <a:ext cx="7147940" cy="3798137"/>
            </a:xfrm>
            <a:prstGeom prst="rect">
              <a:avLst/>
            </a:prstGeom>
            <a:noFill/>
            <a:ln w="28575" cap="flat" cmpd="sng" algn="ctr">
              <a:solidFill>
                <a:srgbClr val="141A34">
                  <a:lumMod val="90000"/>
                  <a:lumOff val="10000"/>
                </a:srgbClr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 panose="02040502050505030304"/>
                <a:ea typeface="+mn-ea"/>
                <a:cs typeface="+mn-cs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68C3C677-C45D-4AFC-934A-89963D010623}"/>
                </a:ext>
              </a:extLst>
            </p:cNvPr>
            <p:cNvSpPr txBox="1"/>
            <p:nvPr/>
          </p:nvSpPr>
          <p:spPr>
            <a:xfrm>
              <a:off x="10836937" y="3665091"/>
              <a:ext cx="12282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67B1FD"/>
                  </a:highlight>
                  <a:uLnTx/>
                  <a:uFillTx/>
                  <a:latin typeface="Calibri" panose="020F0502020204030204"/>
                  <a:ea typeface="+mn-ea"/>
                  <a:cs typeface="+mn-cs"/>
                </a:rPr>
                <a:t>Camera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11DD4017-3002-464A-9EAC-40C59DB6ADE3}"/>
                </a:ext>
              </a:extLst>
            </p:cNvPr>
            <p:cNvSpPr txBox="1"/>
            <p:nvPr/>
          </p:nvSpPr>
          <p:spPr>
            <a:xfrm>
              <a:off x="6604725" y="1049388"/>
              <a:ext cx="393242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Calculation Cycle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Palatino Linotype" panose="02040502050505030304"/>
                <a:ea typeface="+mn-ea"/>
                <a:cs typeface="+mn-cs"/>
              </a:endParaRPr>
            </a:p>
          </p:txBody>
        </p: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96A985B7-0DF0-4A56-B040-3AF8729440F5}"/>
              </a:ext>
            </a:extLst>
          </p:cNvPr>
          <p:cNvSpPr txBox="1"/>
          <p:nvPr/>
        </p:nvSpPr>
        <p:spPr>
          <a:xfrm>
            <a:off x="617683" y="5757422"/>
            <a:ext cx="42159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Controlling the Mechanics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EC899AC3-E39C-4DA7-A6E5-A9F4BDCF340E}"/>
              </a:ext>
            </a:extLst>
          </p:cNvPr>
          <p:cNvSpPr txBox="1"/>
          <p:nvPr/>
        </p:nvSpPr>
        <p:spPr>
          <a:xfrm>
            <a:off x="6836607" y="5730987"/>
            <a:ext cx="42159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Controlling the Quantum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0599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72FEA33-2648-4F89-9BFA-C8C60EB3D276}"/>
              </a:ext>
            </a:extLst>
          </p:cNvPr>
          <p:cNvGrpSpPr/>
          <p:nvPr/>
        </p:nvGrpSpPr>
        <p:grpSpPr>
          <a:xfrm>
            <a:off x="-30403" y="-574539"/>
            <a:ext cx="12420107" cy="9311846"/>
            <a:chOff x="800100" y="7539395"/>
            <a:chExt cx="12420107" cy="9311846"/>
          </a:xfrm>
        </p:grpSpPr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787F12AD-87C4-4804-987B-58DFBE30B5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00" y="7539395"/>
              <a:ext cx="12420107" cy="9311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http://www.uc.wisc.edu/images/UWlogo_fl_4c_wht.gif">
              <a:extLst>
                <a:ext uri="{FF2B5EF4-FFF2-40B4-BE49-F238E27FC236}">
                  <a16:creationId xmlns:a16="http://schemas.microsoft.com/office/drawing/2014/main" id="{61EB707D-FD7A-4901-AD3B-C95D94DD12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49109" y="13802513"/>
              <a:ext cx="1744183" cy="587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2">
            <a:extLst>
              <a:ext uri="{FF2B5EF4-FFF2-40B4-BE49-F238E27FC236}">
                <a16:creationId xmlns:a16="http://schemas.microsoft.com/office/drawing/2014/main" id="{559D3819-DE07-73BD-B54F-E9252621B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911" y="1040406"/>
            <a:ext cx="7274878" cy="545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D9F4D830-2275-216B-1F46-354CF54716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1" t="27790" r="30338" b="27860"/>
          <a:stretch/>
        </p:blipFill>
        <p:spPr bwMode="auto">
          <a:xfrm rot="5400000">
            <a:off x="8144525" y="2454298"/>
            <a:ext cx="4407080" cy="2805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918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 bwMode="auto">
          <a:xfrm>
            <a:off x="0" y="386"/>
            <a:ext cx="12192000" cy="675815"/>
          </a:xfrm>
          <a:prstGeom prst="rect">
            <a:avLst/>
          </a:prstGeom>
          <a:gradFill flip="none" rotWithShape="1">
            <a:gsLst>
              <a:gs pos="21000">
                <a:srgbClr val="1F3CB7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" name="Google Shape;187;p31">
            <a:extLst>
              <a:ext uri="{FF2B5EF4-FFF2-40B4-BE49-F238E27FC236}">
                <a16:creationId xmlns:a16="http://schemas.microsoft.com/office/drawing/2014/main" id="{0FAC8177-043D-4F73-A10B-C9455ACD0C0D}"/>
              </a:ext>
            </a:extLst>
          </p:cNvPr>
          <p:cNvSpPr txBox="1"/>
          <p:nvPr/>
        </p:nvSpPr>
        <p:spPr>
          <a:xfrm>
            <a:off x="121092" y="94054"/>
            <a:ext cx="922301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Experimental geometry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1D12FF-2169-4992-B0DF-760114F484C1}"/>
              </a:ext>
            </a:extLst>
          </p:cNvPr>
          <p:cNvGrpSpPr/>
          <p:nvPr/>
        </p:nvGrpSpPr>
        <p:grpSpPr>
          <a:xfrm>
            <a:off x="1171575" y="876299"/>
            <a:ext cx="10395490" cy="5887647"/>
            <a:chOff x="967835" y="876300"/>
            <a:chExt cx="10395490" cy="588764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9AB3ECB-38B9-42D1-94ED-36588B6AB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7835" y="944396"/>
              <a:ext cx="10256330" cy="548497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AC308A-2673-4838-B815-107398E38B38}"/>
                </a:ext>
              </a:extLst>
            </p:cNvPr>
            <p:cNvSpPr/>
            <p:nvPr/>
          </p:nvSpPr>
          <p:spPr>
            <a:xfrm>
              <a:off x="10848975" y="876300"/>
              <a:ext cx="514350" cy="2695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E39015-1542-475B-BA46-57066BDEAC06}"/>
                </a:ext>
              </a:extLst>
            </p:cNvPr>
            <p:cNvSpPr/>
            <p:nvPr/>
          </p:nvSpPr>
          <p:spPr>
            <a:xfrm>
              <a:off x="10639425" y="4962525"/>
              <a:ext cx="723900" cy="16192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6DA8D5F-907C-4B17-9B1F-62E83CF814F2}"/>
                </a:ext>
              </a:extLst>
            </p:cNvPr>
            <p:cNvSpPr/>
            <p:nvPr/>
          </p:nvSpPr>
          <p:spPr>
            <a:xfrm>
              <a:off x="3819525" y="6067425"/>
              <a:ext cx="5524578" cy="6965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A133AE-8CE8-47D4-A275-75831AA08B23}"/>
                </a:ext>
              </a:extLst>
            </p:cNvPr>
            <p:cNvSpPr/>
            <p:nvPr/>
          </p:nvSpPr>
          <p:spPr>
            <a:xfrm>
              <a:off x="1504950" y="1009650"/>
              <a:ext cx="514350" cy="804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400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/>
          <p:cNvSpPr/>
          <p:nvPr/>
        </p:nvSpPr>
        <p:spPr bwMode="auto">
          <a:xfrm>
            <a:off x="0" y="384"/>
            <a:ext cx="12192000" cy="675815"/>
          </a:xfrm>
          <a:prstGeom prst="rect">
            <a:avLst/>
          </a:prstGeom>
          <a:gradFill flip="none" rotWithShape="1">
            <a:gsLst>
              <a:gs pos="21000">
                <a:srgbClr val="1F3CB7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6" name="Rectangle 2"/>
          <p:cNvSpPr>
            <a:spLocks noChangeArrowheads="1"/>
          </p:cNvSpPr>
          <p:nvPr/>
        </p:nvSpPr>
        <p:spPr bwMode="auto">
          <a:xfrm>
            <a:off x="6487" y="5995"/>
            <a:ext cx="1733167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Gate set</a:t>
            </a:r>
          </a:p>
        </p:txBody>
      </p:sp>
      <p:sp>
        <p:nvSpPr>
          <p:cNvPr id="7" name="Rectangle 6"/>
          <p:cNvSpPr/>
          <p:nvPr/>
        </p:nvSpPr>
        <p:spPr>
          <a:xfrm>
            <a:off x="7340637" y="2069519"/>
            <a:ext cx="20892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Bias field of 1.5 G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430113" y="983878"/>
            <a:ext cx="5030784" cy="1047720"/>
            <a:chOff x="5274107" y="5598564"/>
            <a:chExt cx="5745352" cy="1196537"/>
          </a:xfrm>
        </p:grpSpPr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8165716" y="6121003"/>
              <a:ext cx="2853743" cy="263619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5274107" y="5598564"/>
              <a:ext cx="5600700" cy="119653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808080">
                  <a:lumMod val="7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1" name="Line 4"/>
            <p:cNvSpPr>
              <a:spLocks noChangeShapeType="1"/>
            </p:cNvSpPr>
            <p:nvPr/>
          </p:nvSpPr>
          <p:spPr bwMode="auto">
            <a:xfrm>
              <a:off x="8595283" y="6267291"/>
              <a:ext cx="3429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2" name="Line 5"/>
            <p:cNvSpPr>
              <a:spLocks noChangeShapeType="1"/>
            </p:cNvSpPr>
            <p:nvPr/>
          </p:nvSpPr>
          <p:spPr bwMode="auto">
            <a:xfrm>
              <a:off x="7680883" y="6267291"/>
              <a:ext cx="3429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3" name="Line 6"/>
            <p:cNvSpPr>
              <a:spLocks noChangeShapeType="1"/>
            </p:cNvSpPr>
            <p:nvPr/>
          </p:nvSpPr>
          <p:spPr bwMode="auto">
            <a:xfrm>
              <a:off x="8138083" y="6267291"/>
              <a:ext cx="3429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4" name="Line 7"/>
            <p:cNvSpPr>
              <a:spLocks noChangeShapeType="1"/>
            </p:cNvSpPr>
            <p:nvPr/>
          </p:nvSpPr>
          <p:spPr bwMode="auto">
            <a:xfrm>
              <a:off x="7680883" y="5924391"/>
              <a:ext cx="3429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5" name="Line 8"/>
            <p:cNvSpPr>
              <a:spLocks noChangeShapeType="1"/>
            </p:cNvSpPr>
            <p:nvPr/>
          </p:nvSpPr>
          <p:spPr bwMode="auto">
            <a:xfrm>
              <a:off x="6766483" y="5924391"/>
              <a:ext cx="3429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6" name="Line 9"/>
            <p:cNvSpPr>
              <a:spLocks noChangeShapeType="1"/>
            </p:cNvSpPr>
            <p:nvPr/>
          </p:nvSpPr>
          <p:spPr bwMode="auto">
            <a:xfrm>
              <a:off x="7223683" y="5924391"/>
              <a:ext cx="3429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7" name="Line 10"/>
            <p:cNvSpPr>
              <a:spLocks noChangeShapeType="1"/>
            </p:cNvSpPr>
            <p:nvPr/>
          </p:nvSpPr>
          <p:spPr bwMode="auto">
            <a:xfrm>
              <a:off x="8138083" y="5924391"/>
              <a:ext cx="3429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8" name="Line 11"/>
            <p:cNvSpPr>
              <a:spLocks noChangeShapeType="1"/>
            </p:cNvSpPr>
            <p:nvPr/>
          </p:nvSpPr>
          <p:spPr bwMode="auto">
            <a:xfrm>
              <a:off x="8595283" y="5924391"/>
              <a:ext cx="3429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9" name="Text Box 15"/>
            <p:cNvSpPr txBox="1">
              <a:spLocks noChangeArrowheads="1"/>
            </p:cNvSpPr>
            <p:nvPr/>
          </p:nvSpPr>
          <p:spPr bwMode="auto">
            <a:xfrm>
              <a:off x="7591588" y="6438743"/>
              <a:ext cx="556897" cy="298769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m</a:t>
              </a:r>
              <a:r>
                <a:rPr kumimoji="0" lang="en-US" sz="11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f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=0</a:t>
              </a:r>
            </a:p>
          </p:txBody>
        </p:sp>
        <p:sp>
          <p:nvSpPr>
            <p:cNvPr id="20" name="Oval 16"/>
            <p:cNvSpPr>
              <a:spLocks noChangeArrowheads="1"/>
            </p:cNvSpPr>
            <p:nvPr/>
          </p:nvSpPr>
          <p:spPr bwMode="auto">
            <a:xfrm>
              <a:off x="7795183" y="5867241"/>
              <a:ext cx="114300" cy="1143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21" name="Text Box 17"/>
            <p:cNvSpPr txBox="1">
              <a:spLocks noChangeArrowheads="1"/>
            </p:cNvSpPr>
            <p:nvPr/>
          </p:nvSpPr>
          <p:spPr bwMode="auto">
            <a:xfrm>
              <a:off x="7674407" y="6243478"/>
              <a:ext cx="412272" cy="316344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14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rPr>
                <a:t>|</a:t>
              </a: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rPr>
                <a:t>0</a:t>
              </a:r>
              <a:r>
                <a:rPr kumimoji="0" lang="en-US" sz="1800" b="0" i="0" u="none" strike="noStrike" kern="0" cap="none" spc="0" normalizeH="0" baseline="-8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22" name="Text Box 18"/>
            <p:cNvSpPr txBox="1">
              <a:spLocks noChangeArrowheads="1"/>
            </p:cNvSpPr>
            <p:nvPr/>
          </p:nvSpPr>
          <p:spPr bwMode="auto">
            <a:xfrm>
              <a:off x="7674407" y="5896425"/>
              <a:ext cx="412272" cy="316344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14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rPr>
                <a:t>|</a:t>
              </a: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rPr>
                <a:t>1</a:t>
              </a:r>
              <a:r>
                <a:rPr kumimoji="0" lang="en-US" sz="1800" b="0" i="0" u="none" strike="noStrike" kern="0" cap="none" spc="0" normalizeH="0" baseline="-8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23" name="Oval 35"/>
            <p:cNvSpPr>
              <a:spLocks noChangeArrowheads="1"/>
            </p:cNvSpPr>
            <p:nvPr/>
          </p:nvSpPr>
          <p:spPr bwMode="auto">
            <a:xfrm>
              <a:off x="7793510" y="6210141"/>
              <a:ext cx="114300" cy="1143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24" name="Line 5"/>
            <p:cNvSpPr>
              <a:spLocks noChangeShapeType="1"/>
            </p:cNvSpPr>
            <p:nvPr/>
          </p:nvSpPr>
          <p:spPr bwMode="auto">
            <a:xfrm>
              <a:off x="7217207" y="6269047"/>
              <a:ext cx="3429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25" name="Line 5"/>
            <p:cNvSpPr>
              <a:spLocks noChangeShapeType="1"/>
            </p:cNvSpPr>
            <p:nvPr/>
          </p:nvSpPr>
          <p:spPr bwMode="auto">
            <a:xfrm>
              <a:off x="6760007" y="6269047"/>
              <a:ext cx="3429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26" name="Line 5"/>
            <p:cNvSpPr>
              <a:spLocks noChangeShapeType="1"/>
            </p:cNvSpPr>
            <p:nvPr/>
          </p:nvSpPr>
          <p:spPr bwMode="auto">
            <a:xfrm>
              <a:off x="6302807" y="6269047"/>
              <a:ext cx="3429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27" name="Line 5"/>
            <p:cNvSpPr>
              <a:spLocks noChangeShapeType="1"/>
            </p:cNvSpPr>
            <p:nvPr/>
          </p:nvSpPr>
          <p:spPr bwMode="auto">
            <a:xfrm>
              <a:off x="9046007" y="6269047"/>
              <a:ext cx="3429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28" name="Line 11"/>
            <p:cNvSpPr>
              <a:spLocks noChangeShapeType="1"/>
            </p:cNvSpPr>
            <p:nvPr/>
          </p:nvSpPr>
          <p:spPr bwMode="auto">
            <a:xfrm>
              <a:off x="9046007" y="5926147"/>
              <a:ext cx="3429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29" name="Line 11"/>
            <p:cNvSpPr>
              <a:spLocks noChangeShapeType="1"/>
            </p:cNvSpPr>
            <p:nvPr/>
          </p:nvSpPr>
          <p:spPr bwMode="auto">
            <a:xfrm>
              <a:off x="9503207" y="5926147"/>
              <a:ext cx="3429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30" name="Line 11"/>
            <p:cNvSpPr>
              <a:spLocks noChangeShapeType="1"/>
            </p:cNvSpPr>
            <p:nvPr/>
          </p:nvSpPr>
          <p:spPr bwMode="auto">
            <a:xfrm>
              <a:off x="6302807" y="5926147"/>
              <a:ext cx="3429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34" name="Line 11"/>
            <p:cNvSpPr>
              <a:spLocks noChangeShapeType="1"/>
            </p:cNvSpPr>
            <p:nvPr/>
          </p:nvSpPr>
          <p:spPr bwMode="auto">
            <a:xfrm>
              <a:off x="5902757" y="5926147"/>
              <a:ext cx="3429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cxnSp>
          <p:nvCxnSpPr>
            <p:cNvPr id="35" name="Straight Arrow Connector 34"/>
            <p:cNvCxnSpPr/>
            <p:nvPr/>
          </p:nvCxnSpPr>
          <p:spPr bwMode="auto">
            <a:xfrm>
              <a:off x="9903257" y="5926147"/>
              <a:ext cx="0" cy="342900"/>
            </a:xfrm>
            <a:prstGeom prst="straightConnector1">
              <a:avLst/>
            </a:prstGeom>
            <a:solidFill>
              <a:srgbClr val="00CC99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sp>
          <p:nvSpPr>
            <p:cNvPr id="36" name="Rectangle 35"/>
            <p:cNvSpPr/>
            <p:nvPr/>
          </p:nvSpPr>
          <p:spPr>
            <a:xfrm>
              <a:off x="9974638" y="5968964"/>
              <a:ext cx="855299" cy="3163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9.2 GHz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Sans Serif" pitchFamily="34" charset="0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309935" y="6174399"/>
              <a:ext cx="509299" cy="3163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 f=3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316384" y="5795711"/>
              <a:ext cx="509299" cy="3163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 f=4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sp>
        <p:nvSpPr>
          <p:cNvPr id="39" name="Rectangle 38"/>
          <p:cNvSpPr/>
          <p:nvPr/>
        </p:nvSpPr>
        <p:spPr>
          <a:xfrm>
            <a:off x="8661060" y="919113"/>
            <a:ext cx="4988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Cs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01568" y="1221482"/>
            <a:ext cx="43671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Encode in Cs clock states: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Universal gate set: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a-DK" sz="20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Global gates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microwaves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Single site gates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microwaves+optical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Stark shift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" name="Rounded Rectangle 2"/>
          <p:cNvSpPr/>
          <p:nvPr/>
        </p:nvSpPr>
        <p:spPr bwMode="auto">
          <a:xfrm>
            <a:off x="2988714" y="2952926"/>
            <a:ext cx="1478419" cy="771098"/>
          </a:xfrm>
          <a:prstGeom prst="roundRect">
            <a:avLst/>
          </a:prstGeom>
          <a:solidFill>
            <a:srgbClr val="669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4" name="Rounded Rectangle 43"/>
          <p:cNvSpPr/>
          <p:nvPr/>
        </p:nvSpPr>
        <p:spPr bwMode="auto">
          <a:xfrm>
            <a:off x="3347670" y="4642771"/>
            <a:ext cx="849013" cy="771098"/>
          </a:xfrm>
          <a:prstGeom prst="roundRect">
            <a:avLst/>
          </a:prstGeom>
          <a:solidFill>
            <a:srgbClr val="669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3157440" y="3014082"/>
          <a:ext cx="1204912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96880" imgH="342720" progId="Equation.3">
                  <p:embed/>
                </p:oleObj>
              </mc:Choice>
              <mc:Fallback>
                <p:oleObj name="Equation" r:id="rId3" imgW="596880" imgH="34272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57440" y="3014082"/>
                        <a:ext cx="1204912" cy="693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/>
        </p:nvGraphicFramePr>
        <p:xfrm>
          <a:off x="3374507" y="4829287"/>
          <a:ext cx="795337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93480" imgH="241200" progId="Equation.3">
                  <p:embed/>
                </p:oleObj>
              </mc:Choice>
              <mc:Fallback>
                <p:oleObj name="Equation" r:id="rId5" imgW="393480" imgH="241200" progId="Equation.3">
                  <p:embed/>
                  <p:pic>
                    <p:nvPicPr>
                      <p:cNvPr id="47" name="Object 4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74507" y="4829287"/>
                        <a:ext cx="795337" cy="487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2725268" y="3870984"/>
            <a:ext cx="22669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Angle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charset="0"/>
              </a:rPr>
              <a:t>f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in x-y plane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from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charset="0"/>
              </a:rPr>
              <a:t>m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wave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phase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5562893" y="2996829"/>
            <a:ext cx="17929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Rydberg </a:t>
            </a:r>
            <a:r>
              <a:rPr lang="en-US" kern="0" dirty="0">
                <a:solidFill>
                  <a:srgbClr val="C00000"/>
                </a:solidFill>
                <a:latin typeface="Arial" charset="0"/>
                <a:cs typeface="Arial" charset="0"/>
              </a:rPr>
              <a:t>gate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0" name="Rounded Rectangle 49"/>
          <p:cNvSpPr/>
          <p:nvPr/>
        </p:nvSpPr>
        <p:spPr bwMode="auto">
          <a:xfrm>
            <a:off x="7563990" y="2978425"/>
            <a:ext cx="1169098" cy="771098"/>
          </a:xfrm>
          <a:prstGeom prst="roundRect">
            <a:avLst/>
          </a:prstGeom>
          <a:solidFill>
            <a:srgbClr val="669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51" name="Object 50"/>
          <p:cNvGraphicFramePr>
            <a:graphicFrameLocks noChangeAspect="1"/>
          </p:cNvGraphicFramePr>
          <p:nvPr/>
        </p:nvGraphicFramePr>
        <p:xfrm>
          <a:off x="7648478" y="3190272"/>
          <a:ext cx="1000125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95000" imgH="215640" progId="Equation.3">
                  <p:embed/>
                </p:oleObj>
              </mc:Choice>
              <mc:Fallback>
                <p:oleObj name="Equation" r:id="rId7" imgW="495000" imgH="215640" progId="Equation.3">
                  <p:embed/>
                  <p:pic>
                    <p:nvPicPr>
                      <p:cNvPr id="51" name="Object 5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648478" y="3190272"/>
                        <a:ext cx="1000125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/>
        </p:nvGraphicFramePr>
        <p:xfrm>
          <a:off x="8080375" y="3924908"/>
          <a:ext cx="1254125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58720" imgH="253800" progId="Equation.3">
                  <p:embed/>
                </p:oleObj>
              </mc:Choice>
              <mc:Fallback>
                <p:oleObj name="Equation" r:id="rId9" imgW="558720" imgH="253800" progId="Equation.3">
                  <p:embed/>
                  <p:pic>
                    <p:nvPicPr>
                      <p:cNvPr id="53" name="Object 5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080375" y="3924908"/>
                        <a:ext cx="1254125" cy="568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Rounded Rectangle 53"/>
          <p:cNvSpPr/>
          <p:nvPr/>
        </p:nvSpPr>
        <p:spPr bwMode="auto">
          <a:xfrm>
            <a:off x="7604376" y="4634263"/>
            <a:ext cx="1169098" cy="771098"/>
          </a:xfrm>
          <a:prstGeom prst="roundRect">
            <a:avLst/>
          </a:prstGeom>
          <a:solidFill>
            <a:srgbClr val="669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55" name="Object 54"/>
          <p:cNvGraphicFramePr>
            <a:graphicFrameLocks noChangeAspect="1"/>
          </p:cNvGraphicFramePr>
          <p:nvPr/>
        </p:nvGraphicFramePr>
        <p:xfrm>
          <a:off x="7675466" y="4845966"/>
          <a:ext cx="1025525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07960" imgH="215640" progId="Equation.3">
                  <p:embed/>
                </p:oleObj>
              </mc:Choice>
              <mc:Fallback>
                <p:oleObj name="Equation" r:id="rId11" imgW="507960" imgH="215640" progId="Equation.3">
                  <p:embed/>
                  <p:pic>
                    <p:nvPicPr>
                      <p:cNvPr id="55" name="Object 5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675466" y="4845966"/>
                        <a:ext cx="1025525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Rectangle 55"/>
          <p:cNvSpPr/>
          <p:nvPr/>
        </p:nvSpPr>
        <p:spPr>
          <a:xfrm>
            <a:off x="5598117" y="4701957"/>
            <a:ext cx="19532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Rydberg </a:t>
            </a:r>
            <a:r>
              <a:rPr lang="en-US" kern="0" dirty="0">
                <a:solidFill>
                  <a:srgbClr val="C00000"/>
                </a:solidFill>
                <a:latin typeface="Arial" charset="0"/>
                <a:cs typeface="Arial" charset="0"/>
              </a:rPr>
              <a:t>gate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&amp; local rotations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422502" y="3991636"/>
            <a:ext cx="41440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i,j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site indices                     or more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1A09DD-A1AA-4919-8B9F-E2D24603C169}"/>
              </a:ext>
            </a:extLst>
          </p:cNvPr>
          <p:cNvSpPr/>
          <p:nvPr/>
        </p:nvSpPr>
        <p:spPr>
          <a:xfrm>
            <a:off x="334647" y="6103720"/>
            <a:ext cx="113288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Native multi-qubit gates are also possible: (CNOT)</a:t>
            </a:r>
            <a:r>
              <a:rPr kumimoji="0" lang="en-US" sz="2000" b="0" i="0" u="none" strike="noStrike" kern="0" cap="none" spc="0" normalizeH="0" baseline="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k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, 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C</a:t>
            </a:r>
            <a:r>
              <a:rPr kumimoji="0" lang="en-US" sz="2000" b="0" i="0" u="none" strike="noStrike" kern="0" cap="none" spc="0" normalizeH="0" baseline="-2500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k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NOT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latin typeface="Arial" charset="0"/>
                <a:cs typeface="Arial" charset="0"/>
              </a:rPr>
              <a:t>Harvard Toffoli demonstration.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  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772733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www.codiyascausa.com/wp-content/uploads/horn-shop-gre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636839">
            <a:off x="372177" y="1914620"/>
            <a:ext cx="2823906" cy="2823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 bwMode="auto">
          <a:xfrm>
            <a:off x="0" y="386"/>
            <a:ext cx="12192000" cy="675815"/>
          </a:xfrm>
          <a:prstGeom prst="rect">
            <a:avLst/>
          </a:prstGeom>
          <a:gradFill flip="none" rotWithShape="1">
            <a:gsLst>
              <a:gs pos="21000">
                <a:srgbClr val="1F3CB7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105174" y="0"/>
            <a:ext cx="4899098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Single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qubit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gates - global</a:t>
            </a:r>
          </a:p>
        </p:txBody>
      </p:sp>
      <p:pic>
        <p:nvPicPr>
          <p:cNvPr id="12" name="2015_02_26_11_35_15_uwave_RFE_ica_retention_curve_fit_site_by_site_darkgrid_10pi.pdf"/>
          <p:cNvPicPr/>
          <p:nvPr/>
        </p:nvPicPr>
        <p:blipFill>
          <a:blip r:embed="rId3"/>
          <a:stretch>
            <a:fillRect/>
          </a:stretch>
        </p:blipFill>
        <p:spPr>
          <a:xfrm>
            <a:off x="3252748" y="855008"/>
            <a:ext cx="5916304" cy="584786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2" name="Group 1"/>
          <p:cNvGrpSpPr/>
          <p:nvPr/>
        </p:nvGrpSpPr>
        <p:grpSpPr>
          <a:xfrm>
            <a:off x="9309708" y="1009847"/>
            <a:ext cx="2722843" cy="1673352"/>
            <a:chOff x="9426108" y="2847324"/>
            <a:chExt cx="2159943" cy="1327416"/>
          </a:xfrm>
        </p:grpSpPr>
        <p:sp>
          <p:nvSpPr>
            <p:cNvPr id="43" name="Rectangle 42"/>
            <p:cNvSpPr/>
            <p:nvPr/>
          </p:nvSpPr>
          <p:spPr>
            <a:xfrm>
              <a:off x="9426108" y="2847324"/>
              <a:ext cx="2159943" cy="11847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9478499" y="2929580"/>
              <a:ext cx="2055160" cy="12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Microwaves 10 kHz Rabi frequency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36501" y="1032808"/>
            <a:ext cx="3155332" cy="1239032"/>
            <a:chOff x="5633536" y="530695"/>
            <a:chExt cx="5090074" cy="1998764"/>
          </a:xfrm>
        </p:grpSpPr>
        <p:sp>
          <p:nvSpPr>
            <p:cNvPr id="10" name="Rectangle 9"/>
            <p:cNvSpPr/>
            <p:nvPr/>
          </p:nvSpPr>
          <p:spPr>
            <a:xfrm>
              <a:off x="8544060" y="2107439"/>
              <a:ext cx="2089290" cy="422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Bias field of 1.5 G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633536" y="1021800"/>
              <a:ext cx="5090074" cy="1083231"/>
              <a:chOff x="5274107" y="5598564"/>
              <a:chExt cx="5813066" cy="1237092"/>
            </a:xfrm>
          </p:grpSpPr>
          <p:sp>
            <p:nvSpPr>
              <p:cNvPr id="14" name="Rectangle 13"/>
              <p:cNvSpPr>
                <a:spLocks noChangeArrowheads="1"/>
              </p:cNvSpPr>
              <p:nvPr/>
            </p:nvSpPr>
            <p:spPr bwMode="auto">
              <a:xfrm>
                <a:off x="8165717" y="6121003"/>
                <a:ext cx="2853743" cy="311859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5274107" y="5598564"/>
                <a:ext cx="5689601" cy="1196537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808080">
                    <a:lumMod val="7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6" name="Line 4"/>
              <p:cNvSpPr>
                <a:spLocks noChangeShapeType="1"/>
              </p:cNvSpPr>
              <p:nvPr/>
            </p:nvSpPr>
            <p:spPr bwMode="auto">
              <a:xfrm>
                <a:off x="8595283" y="6267291"/>
                <a:ext cx="342900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7" name="Line 5"/>
              <p:cNvSpPr>
                <a:spLocks noChangeShapeType="1"/>
              </p:cNvSpPr>
              <p:nvPr/>
            </p:nvSpPr>
            <p:spPr bwMode="auto">
              <a:xfrm>
                <a:off x="7680883" y="6267291"/>
                <a:ext cx="342900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8" name="Line 6"/>
              <p:cNvSpPr>
                <a:spLocks noChangeShapeType="1"/>
              </p:cNvSpPr>
              <p:nvPr/>
            </p:nvSpPr>
            <p:spPr bwMode="auto">
              <a:xfrm>
                <a:off x="8138083" y="6267291"/>
                <a:ext cx="342900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9" name="Line 7"/>
              <p:cNvSpPr>
                <a:spLocks noChangeShapeType="1"/>
              </p:cNvSpPr>
              <p:nvPr/>
            </p:nvSpPr>
            <p:spPr bwMode="auto">
              <a:xfrm>
                <a:off x="7680883" y="5924391"/>
                <a:ext cx="342900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0" name="Line 8"/>
              <p:cNvSpPr>
                <a:spLocks noChangeShapeType="1"/>
              </p:cNvSpPr>
              <p:nvPr/>
            </p:nvSpPr>
            <p:spPr bwMode="auto">
              <a:xfrm>
                <a:off x="6766483" y="5924391"/>
                <a:ext cx="342900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1" name="Line 9"/>
              <p:cNvSpPr>
                <a:spLocks noChangeShapeType="1"/>
              </p:cNvSpPr>
              <p:nvPr/>
            </p:nvSpPr>
            <p:spPr bwMode="auto">
              <a:xfrm>
                <a:off x="7223683" y="5924391"/>
                <a:ext cx="342900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2" name="Line 10"/>
              <p:cNvSpPr>
                <a:spLocks noChangeShapeType="1"/>
              </p:cNvSpPr>
              <p:nvPr/>
            </p:nvSpPr>
            <p:spPr bwMode="auto">
              <a:xfrm>
                <a:off x="8138083" y="5924391"/>
                <a:ext cx="342900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3" name="Line 11"/>
              <p:cNvSpPr>
                <a:spLocks noChangeShapeType="1"/>
              </p:cNvSpPr>
              <p:nvPr/>
            </p:nvSpPr>
            <p:spPr bwMode="auto">
              <a:xfrm>
                <a:off x="8595283" y="5924391"/>
                <a:ext cx="342900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4" name="Text Box 15"/>
              <p:cNvSpPr txBox="1">
                <a:spLocks noChangeArrowheads="1"/>
              </p:cNvSpPr>
              <p:nvPr/>
            </p:nvSpPr>
            <p:spPr bwMode="auto">
              <a:xfrm>
                <a:off x="7591588" y="6438744"/>
                <a:ext cx="747752" cy="39691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m</a:t>
                </a:r>
                <a:r>
                  <a:rPr kumimoji="0" lang="en-US" sz="8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f</a:t>
                </a: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=0</a:t>
                </a:r>
              </a:p>
            </p:txBody>
          </p:sp>
          <p:sp>
            <p:nvSpPr>
              <p:cNvPr id="25" name="Oval 16"/>
              <p:cNvSpPr>
                <a:spLocks noChangeArrowheads="1"/>
              </p:cNvSpPr>
              <p:nvPr/>
            </p:nvSpPr>
            <p:spPr bwMode="auto">
              <a:xfrm>
                <a:off x="7795183" y="5867241"/>
                <a:ext cx="114300" cy="114300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6" name="Text Box 17"/>
              <p:cNvSpPr txBox="1">
                <a:spLocks noChangeArrowheads="1"/>
              </p:cNvSpPr>
              <p:nvPr/>
            </p:nvSpPr>
            <p:spPr bwMode="auto">
              <a:xfrm>
                <a:off x="7674407" y="6243479"/>
                <a:ext cx="567609" cy="39691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14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rPr>
                  <a:t>|</a:t>
                </a: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rPr>
                  <a:t>0</a:t>
                </a:r>
                <a:r>
                  <a:rPr kumimoji="0" lang="en-US" sz="1100" b="0" i="0" u="none" strike="noStrike" kern="0" cap="none" spc="0" normalizeH="0" baseline="-8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rPr>
                  <a:t>&gt;</a:t>
                </a:r>
              </a:p>
            </p:txBody>
          </p:sp>
          <p:sp>
            <p:nvSpPr>
              <p:cNvPr id="27" name="Text Box 18"/>
              <p:cNvSpPr txBox="1">
                <a:spLocks noChangeArrowheads="1"/>
              </p:cNvSpPr>
              <p:nvPr/>
            </p:nvSpPr>
            <p:spPr bwMode="auto">
              <a:xfrm>
                <a:off x="7674407" y="5896425"/>
                <a:ext cx="567609" cy="39691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14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rPr>
                  <a:t>|</a:t>
                </a: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rPr>
                  <a:t>1</a:t>
                </a:r>
                <a:r>
                  <a:rPr kumimoji="0" lang="en-US" sz="1100" b="0" i="0" u="none" strike="noStrike" kern="0" cap="none" spc="0" normalizeH="0" baseline="-8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rPr>
                  <a:t>&gt;</a:t>
                </a:r>
              </a:p>
            </p:txBody>
          </p:sp>
          <p:sp>
            <p:nvSpPr>
              <p:cNvPr id="30" name="Oval 35"/>
              <p:cNvSpPr>
                <a:spLocks noChangeArrowheads="1"/>
              </p:cNvSpPr>
              <p:nvPr/>
            </p:nvSpPr>
            <p:spPr bwMode="auto">
              <a:xfrm>
                <a:off x="7793510" y="6210141"/>
                <a:ext cx="114300" cy="114300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31" name="Line 5"/>
              <p:cNvSpPr>
                <a:spLocks noChangeShapeType="1"/>
              </p:cNvSpPr>
              <p:nvPr/>
            </p:nvSpPr>
            <p:spPr bwMode="auto">
              <a:xfrm>
                <a:off x="7217207" y="6269047"/>
                <a:ext cx="342900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32" name="Line 5"/>
              <p:cNvSpPr>
                <a:spLocks noChangeShapeType="1"/>
              </p:cNvSpPr>
              <p:nvPr/>
            </p:nvSpPr>
            <p:spPr bwMode="auto">
              <a:xfrm>
                <a:off x="6760007" y="6269047"/>
                <a:ext cx="342900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33" name="Line 5"/>
              <p:cNvSpPr>
                <a:spLocks noChangeShapeType="1"/>
              </p:cNvSpPr>
              <p:nvPr/>
            </p:nvSpPr>
            <p:spPr bwMode="auto">
              <a:xfrm>
                <a:off x="6302807" y="6269047"/>
                <a:ext cx="342900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34" name="Line 5"/>
              <p:cNvSpPr>
                <a:spLocks noChangeShapeType="1"/>
              </p:cNvSpPr>
              <p:nvPr/>
            </p:nvSpPr>
            <p:spPr bwMode="auto">
              <a:xfrm>
                <a:off x="9046007" y="6269047"/>
                <a:ext cx="342900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35" name="Line 11"/>
              <p:cNvSpPr>
                <a:spLocks noChangeShapeType="1"/>
              </p:cNvSpPr>
              <p:nvPr/>
            </p:nvSpPr>
            <p:spPr bwMode="auto">
              <a:xfrm>
                <a:off x="9046007" y="5926147"/>
                <a:ext cx="342900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36" name="Line 11"/>
              <p:cNvSpPr>
                <a:spLocks noChangeShapeType="1"/>
              </p:cNvSpPr>
              <p:nvPr/>
            </p:nvSpPr>
            <p:spPr bwMode="auto">
              <a:xfrm>
                <a:off x="9503207" y="5926147"/>
                <a:ext cx="342900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37" name="Line 11"/>
              <p:cNvSpPr>
                <a:spLocks noChangeShapeType="1"/>
              </p:cNvSpPr>
              <p:nvPr/>
            </p:nvSpPr>
            <p:spPr bwMode="auto">
              <a:xfrm>
                <a:off x="6302807" y="5926147"/>
                <a:ext cx="342900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38" name="Line 11"/>
              <p:cNvSpPr>
                <a:spLocks noChangeShapeType="1"/>
              </p:cNvSpPr>
              <p:nvPr/>
            </p:nvSpPr>
            <p:spPr bwMode="auto">
              <a:xfrm>
                <a:off x="5902757" y="5926147"/>
                <a:ext cx="342900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39" name="Straight Arrow Connector 38"/>
              <p:cNvCxnSpPr/>
              <p:nvPr/>
            </p:nvCxnSpPr>
            <p:spPr bwMode="auto">
              <a:xfrm>
                <a:off x="9903257" y="5926147"/>
                <a:ext cx="0" cy="342900"/>
              </a:xfrm>
              <a:prstGeom prst="straightConnector1">
                <a:avLst/>
              </a:prstGeom>
              <a:solidFill>
                <a:srgbClr val="00CC99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40" name="Rectangle 39"/>
              <p:cNvSpPr/>
              <p:nvPr/>
            </p:nvSpPr>
            <p:spPr>
              <a:xfrm>
                <a:off x="9884625" y="5917527"/>
                <a:ext cx="1202548" cy="4536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9.2 GHz</a:t>
                </a: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icrosoft Sans Serif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5309934" y="6174398"/>
                <a:ext cx="700501" cy="425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f=3</a:t>
                </a: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5316384" y="5795710"/>
                <a:ext cx="700501" cy="425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f=4</a:t>
                </a: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720213" y="530695"/>
              <a:ext cx="2570912" cy="4468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Cs clock state qubits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C69411C-8011-41CC-B5A9-55D78DB47C23}"/>
              </a:ext>
            </a:extLst>
          </p:cNvPr>
          <p:cNvGrpSpPr/>
          <p:nvPr/>
        </p:nvGrpSpPr>
        <p:grpSpPr>
          <a:xfrm>
            <a:off x="9130058" y="2724769"/>
            <a:ext cx="3052355" cy="1203608"/>
            <a:chOff x="525785" y="2317835"/>
            <a:chExt cx="3000532" cy="1107217"/>
          </a:xfrm>
        </p:grpSpPr>
        <p:sp>
          <p:nvSpPr>
            <p:cNvPr id="45" name="Rounded Rectangle 11">
              <a:extLst>
                <a:ext uri="{FF2B5EF4-FFF2-40B4-BE49-F238E27FC236}">
                  <a16:creationId xmlns:a16="http://schemas.microsoft.com/office/drawing/2014/main" id="{BEBB3632-91B2-4275-AACE-8D98A61B3BE2}"/>
                </a:ext>
              </a:extLst>
            </p:cNvPr>
            <p:cNvSpPr/>
            <p:nvPr/>
          </p:nvSpPr>
          <p:spPr>
            <a:xfrm>
              <a:off x="525785" y="2317835"/>
              <a:ext cx="3000532" cy="110721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1F3B843-99C4-46F9-B492-292193B869F1}"/>
                </a:ext>
              </a:extLst>
            </p:cNvPr>
            <p:cNvGrpSpPr/>
            <p:nvPr/>
          </p:nvGrpSpPr>
          <p:grpSpPr>
            <a:xfrm>
              <a:off x="606881" y="2435656"/>
              <a:ext cx="2784264" cy="882750"/>
              <a:chOff x="1083959" y="3071760"/>
              <a:chExt cx="2784264" cy="882750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E08A89A8-5C27-4D0A-BE43-CF30556349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7935" y="3076184"/>
                <a:ext cx="1670288" cy="870375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6D6FED77-CB54-4C81-B7B4-DD7278BE11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3959" y="3071760"/>
                <a:ext cx="1108013" cy="882750"/>
              </a:xfrm>
              <a:prstGeom prst="rect">
                <a:avLst/>
              </a:prstGeom>
            </p:spPr>
          </p:pic>
        </p:grpSp>
      </p:grpSp>
      <p:pic>
        <p:nvPicPr>
          <p:cNvPr id="50" name="Picture 49" descr="A close up of a building&#10;&#10;Description automatically generated">
            <a:extLst>
              <a:ext uri="{FF2B5EF4-FFF2-40B4-BE49-F238E27FC236}">
                <a16:creationId xmlns:a16="http://schemas.microsoft.com/office/drawing/2014/main" id="{C1AD68AA-915F-426E-B23A-37DB63BF0C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49" y="4567902"/>
            <a:ext cx="1602432" cy="160431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93AEE2BA-B2FD-4B9E-90F2-A3074C992F33}"/>
              </a:ext>
            </a:extLst>
          </p:cNvPr>
          <p:cNvSpPr txBox="1"/>
          <p:nvPr/>
        </p:nvSpPr>
        <p:spPr>
          <a:xfrm>
            <a:off x="9564610" y="161347"/>
            <a:ext cx="27228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PRL 114, 100503 (2015)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1112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 bwMode="auto">
          <a:xfrm>
            <a:off x="0" y="386"/>
            <a:ext cx="12192000" cy="675815"/>
          </a:xfrm>
          <a:prstGeom prst="rect">
            <a:avLst/>
          </a:prstGeom>
          <a:gradFill flip="none" rotWithShape="1">
            <a:gsLst>
              <a:gs pos="21000">
                <a:srgbClr val="1F3CB7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105174" y="0"/>
            <a:ext cx="9749785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Single qubit gates – global Randomized </a:t>
            </a:r>
            <a:r>
              <a:rPr lang="en-US" sz="32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B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encharking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947B41B-5386-4487-87CF-8C34AE0EA1DC}"/>
              </a:ext>
            </a:extLst>
          </p:cNvPr>
          <p:cNvGrpSpPr/>
          <p:nvPr/>
        </p:nvGrpSpPr>
        <p:grpSpPr>
          <a:xfrm>
            <a:off x="2219657" y="2703316"/>
            <a:ext cx="10077118" cy="3716148"/>
            <a:chOff x="1857707" y="3153376"/>
            <a:chExt cx="8785765" cy="3239935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77425E68-8595-4622-B99D-2F9563081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83569" y="3153376"/>
              <a:ext cx="4859903" cy="3239935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431862C1-346E-423E-9FDA-4CC9707FC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7707" y="3171598"/>
              <a:ext cx="4597842" cy="3065228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9FB16D7A-23FA-422D-BE0B-17BE426782E1}"/>
              </a:ext>
            </a:extLst>
          </p:cNvPr>
          <p:cNvSpPr txBox="1"/>
          <p:nvPr/>
        </p:nvSpPr>
        <p:spPr>
          <a:xfrm>
            <a:off x="3095040" y="1217145"/>
            <a:ext cx="460892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kern="0" dirty="0">
                <a:solidFill>
                  <a:srgbClr val="0000FF"/>
                </a:solidFill>
                <a:latin typeface="Arial"/>
                <a:cs typeface="Arial"/>
                <a:sym typeface="Arial"/>
              </a:rPr>
              <a:t>SPAM 49 sites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kern="0" dirty="0">
                <a:solidFill>
                  <a:srgbClr val="0000FF"/>
                </a:solidFill>
                <a:latin typeface="Arial"/>
                <a:cs typeface="Arial"/>
                <a:sym typeface="Arial"/>
              </a:rPr>
              <a:t>Average error=0.031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lang="en-US" kern="0" dirty="0">
              <a:solidFill>
                <a:srgbClr val="0000FF"/>
              </a:solidFill>
              <a:latin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kern="0" dirty="0">
                <a:solidFill>
                  <a:srgbClr val="0000FF"/>
                </a:solidFill>
                <a:latin typeface="Arial"/>
                <a:cs typeface="Arial"/>
                <a:sym typeface="Arial"/>
              </a:rPr>
              <a:t>Extracted from microwave RB </a:t>
            </a:r>
            <a:endParaRPr lang="en-US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8E49B35-A44B-4B09-A7A6-338AE43FB6EB}"/>
              </a:ext>
            </a:extLst>
          </p:cNvPr>
          <p:cNvSpPr txBox="1"/>
          <p:nvPr/>
        </p:nvSpPr>
        <p:spPr>
          <a:xfrm>
            <a:off x="7816617" y="1217145"/>
            <a:ext cx="372592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kern="0" dirty="0">
                <a:solidFill>
                  <a:srgbClr val="0000FF"/>
                </a:solidFill>
                <a:latin typeface="Arial"/>
                <a:cs typeface="Arial"/>
                <a:sym typeface="Arial"/>
              </a:rPr>
              <a:t>Microwave Clifford Gates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kern="0" dirty="0">
                <a:solidFill>
                  <a:srgbClr val="0000FF"/>
                </a:solidFill>
                <a:latin typeface="Arial"/>
                <a:cs typeface="Arial"/>
                <a:sym typeface="Arial"/>
              </a:rPr>
              <a:t>49 sites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lang="en-US" kern="0" dirty="0">
              <a:solidFill>
                <a:srgbClr val="0000FF"/>
              </a:solidFill>
              <a:latin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kern="0" dirty="0">
                <a:solidFill>
                  <a:srgbClr val="0000FF"/>
                </a:solidFill>
                <a:latin typeface="Arial"/>
                <a:cs typeface="Arial"/>
                <a:sym typeface="Arial"/>
              </a:rPr>
              <a:t>average F=0.9998</a:t>
            </a:r>
            <a:endParaRPr lang="en-US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7EA5C01-4A5D-4987-9967-C2C7FD51DD07}"/>
              </a:ext>
            </a:extLst>
          </p:cNvPr>
          <p:cNvSpPr/>
          <p:nvPr/>
        </p:nvSpPr>
        <p:spPr>
          <a:xfrm>
            <a:off x="140656" y="843988"/>
            <a:ext cx="2722843" cy="20697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7D11C62-EEC3-440B-9089-C0C0E5E8AC78}"/>
              </a:ext>
            </a:extLst>
          </p:cNvPr>
          <p:cNvSpPr txBox="1"/>
          <p:nvPr/>
        </p:nvSpPr>
        <p:spPr>
          <a:xfrm>
            <a:off x="0" y="2188399"/>
            <a:ext cx="29543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Microwaves 76 kHz Rabi frequency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D0FCDA49-28E1-474F-8AFE-AB81DCF63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7" y="929727"/>
            <a:ext cx="1399681" cy="117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57443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4.4582"/>
  <p:tag name="ORIGINALWIDTH" val="2109.486"/>
  <p:tag name="LATEXADDIN" val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$\hat{H}=\sum_{i,j}h_{ij}\hat a_i^\dagger \hat a_j+\frac{1}{2}\sum_{i,j,k,l}h_{ijkl}\hat a_i^\dagger \hat a_j^\dagger \hat a_k \hat a_l$$&#10;&#10;&#10;\end{document}"/>
  <p:tag name="IGUANATEXSIZE" val="20"/>
  <p:tag name="IGUANATEXCURSOR" val="36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2304.462"/>
  <p:tag name="LATEXADDIN" val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h_{ij}$, $h_{ijkl}$: numerical value (STO-3G basis)&#10;&#10;&#10;\end{document}"/>
  <p:tag name="IGUANATEXSIZE" val="20"/>
  <p:tag name="IGUANATEXCURSOR" val="30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.2321"/>
  <p:tag name="ORIGINALWIDTH" val="3078.365"/>
  <p:tag name="LATEXADDIN" val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\hat{H}_{BK}=g_0\hat 1+g_1\hat{Z}_0+g_2\hat{Z}_1+g_3\hat{Z}_0\hat{Z}_1+g_4\hat{Y}_0\hat{Y}_1+g_5\hat{X}_0\hat{X}_1$&#10;&#10;\end{document}"/>
  <p:tag name="IGUANATEXSIZE" val="20"/>
  <p:tag name="IGUANATEXCURSOR" val="30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.7308"/>
  <p:tag name="ORIGINALWIDTH" val="1620.547"/>
  <p:tag name="LATEXADDIN" val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\hat{H}_{\text{tapered}}=a_0\hat 1+a_1\hat{Z}_0+a_2\hat{X}_0$&#10;&#10;\end{document}"/>
  <p:tag name="IGUANATEXSIZE" val="20"/>
  <p:tag name="IGUANATEXCURSOR" val="34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380.952"/>
  <p:tag name="LATEXADDIN" val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Input $\ket{\psi}=\ket1$ (Hartree-Fock ground state)&#10;&#10;&#10;\end{document}"/>
  <p:tag name="IGUANATEXSIZE" val="20"/>
  <p:tag name="IGUANATEXCURSOR" val="33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.2336"/>
  <p:tag name="ORIGINALWIDTH" val="963.6295"/>
  <p:tag name="LATEXADDIN" val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\hat U=e^{i0.59\hat X}e^{i2.55\hat Z}$&#10;&#10;&#10;\end{document}"/>
  <p:tag name="IGUANATEXSIZE" val="20"/>
  <p:tag name="IGUANATEXCURSOR" val="31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dbllineb">
  <a:themeElements>
    <a:clrScheme name="">
      <a:dk1>
        <a:srgbClr val="000000"/>
      </a:dk1>
      <a:lt1>
        <a:srgbClr val="FFFFFF"/>
      </a:lt1>
      <a:dk2>
        <a:srgbClr val="CCCCFF"/>
      </a:dk2>
      <a:lt2>
        <a:srgbClr val="CECECE"/>
      </a:lt2>
      <a:accent1>
        <a:srgbClr val="EBEBEB"/>
      </a:accent1>
      <a:accent2>
        <a:srgbClr val="232323"/>
      </a:accent2>
      <a:accent3>
        <a:srgbClr val="FFFFFF"/>
      </a:accent3>
      <a:accent4>
        <a:srgbClr val="000000"/>
      </a:accent4>
      <a:accent5>
        <a:srgbClr val="F3F3F3"/>
      </a:accent5>
      <a:accent6>
        <a:srgbClr val="1F1F1F"/>
      </a:accent6>
      <a:hlink>
        <a:srgbClr val="9C9C9C"/>
      </a:hlink>
      <a:folHlink>
        <a:srgbClr val="676767"/>
      </a:folHlink>
    </a:clrScheme>
    <a:fontScheme name="dbllineb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800" b="0" i="0" u="none" strike="noStrike" cap="none" normalizeH="0" baseline="0" smtClean="0">
            <a:ln>
              <a:noFill/>
            </a:ln>
            <a:solidFill>
              <a:srgbClr val="0066FF"/>
            </a:solidFill>
            <a:effectLst/>
            <a:latin typeface="Microsoft Sans Serif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800" b="0" i="0" u="none" strike="noStrike" cap="none" normalizeH="0" baseline="0" smtClean="0">
            <a:ln>
              <a:noFill/>
            </a:ln>
            <a:solidFill>
              <a:srgbClr val="0066FF"/>
            </a:solidFill>
            <a:effectLst/>
            <a:latin typeface="Microsoft Sans Serif" pitchFamily="34" charset="0"/>
          </a:defRPr>
        </a:defPPr>
      </a:lstStyle>
    </a:lnDef>
  </a:objectDefaults>
  <a:extraClrSchemeLst>
    <a:extraClrScheme>
      <a:clrScheme name="dbllineb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bllineb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6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3012</TotalTime>
  <Words>1202</Words>
  <Application>Microsoft Office PowerPoint</Application>
  <PresentationFormat>Widescreen</PresentationFormat>
  <Paragraphs>347</Paragraphs>
  <Slides>28</Slides>
  <Notes>9</Notes>
  <HiddenSlides>0</HiddenSlides>
  <MMClips>3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9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50" baseType="lpstr">
      <vt:lpstr>Symbol</vt:lpstr>
      <vt:lpstr>Tahoma</vt:lpstr>
      <vt:lpstr>Palatino Linotype</vt:lpstr>
      <vt:lpstr>Century Gothic</vt:lpstr>
      <vt:lpstr>Arial</vt:lpstr>
      <vt:lpstr>Monotype Sorts</vt:lpstr>
      <vt:lpstr>Calibri Light</vt:lpstr>
      <vt:lpstr>Google Sans</vt:lpstr>
      <vt:lpstr>Times New Roman</vt:lpstr>
      <vt:lpstr>Microsoft Sans Serif</vt:lpstr>
      <vt:lpstr>Cambria Math</vt:lpstr>
      <vt:lpstr>Calibri</vt:lpstr>
      <vt:lpstr>1_Blank Presentation</vt:lpstr>
      <vt:lpstr>Office Theme</vt:lpstr>
      <vt:lpstr>8_Office Theme</vt:lpstr>
      <vt:lpstr>6_Office Theme</vt:lpstr>
      <vt:lpstr>dbllineb</vt:lpstr>
      <vt:lpstr>14_Office Theme</vt:lpstr>
      <vt:lpstr>16_Office Theme</vt:lpstr>
      <vt:lpstr>3_Office Theme</vt:lpstr>
      <vt:lpstr>7_Office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SAFFMAN</dc:creator>
  <cp:lastModifiedBy>Mark SAFFMAN</cp:lastModifiedBy>
  <cp:revision>169</cp:revision>
  <dcterms:created xsi:type="dcterms:W3CDTF">2020-06-17T04:20:33Z</dcterms:created>
  <dcterms:modified xsi:type="dcterms:W3CDTF">2022-08-01T21:52:12Z</dcterms:modified>
</cp:coreProperties>
</file>